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7DEC-4860-8AB7-6B492F4EBD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7DEC-4860-8AB7-6B492F4EBD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7DEC-4860-8AB7-6B492F4EBD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7DEC-4860-8AB7-6B492F4EBD3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5AAD3D9-4E80-42B0-B70A-90A99A45038E}" type="PERCENTAGE">
                      <a:rPr lang="en-US" sz="200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ID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EC-4860-8AB7-6B492F4EBD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451392-64C8-47C2-A8CF-212E0D502CB7}" type="PERCENTAGE">
                      <a:rPr lang="en-US" sz="1800">
                        <a:solidFill>
                          <a:srgbClr val="FFFF00"/>
                        </a:solidFill>
                      </a:rPr>
                      <a:pPr/>
                      <a:t>[PERCENTAGE]</a:t>
                    </a:fld>
                    <a:endParaRPr lang="en-ID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DEC-4860-8AB7-6B492F4EB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EC-4860-8AB7-6B492F4EBD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400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bahwa Migas bisa habis dan bisa digantikan dengan sumber daya yang lain?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1648-4620-9178-3FDE1E6680B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1648-4620-9178-3FDE1E6680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1648-4620-9178-3FDE1E6680B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1648-4620-9178-3FDE1E6680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48-4620-9178-3FDE1E6680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400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bahwa Migas bisa habis dan bisa digantikan dengan sumber daya yang lain?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 sz="1862" b="0" i="0" u="none" strike="noStrike" baseline="0" dirty="0" err="1">
                <a:effectLst/>
              </a:rPr>
              <a:t>Apakah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kamu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tahu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bahwa</a:t>
            </a:r>
            <a:r>
              <a:rPr lang="en-ID" sz="1862" b="0" i="0" u="none" strike="noStrike" baseline="0" dirty="0">
                <a:effectLst/>
              </a:rPr>
              <a:t> BUMN </a:t>
            </a:r>
            <a:r>
              <a:rPr lang="en-ID" sz="1862" b="0" i="0" u="none" strike="noStrike" baseline="0" dirty="0" err="1">
                <a:effectLst/>
              </a:rPr>
              <a:t>berguna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bagi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masyarakat</a:t>
            </a:r>
            <a:r>
              <a:rPr lang="en-ID" sz="1862" b="0" i="0" u="none" strike="noStrike" baseline="0" dirty="0">
                <a:effectLst/>
              </a:rPr>
              <a:t>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05540552183146E-2"/>
          <c:y val="0.22041070198574358"/>
          <c:w val="0.95709129341799792"/>
          <c:h val="0.653444283424351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549706163509052E-2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534A-4B6E-A22E-01A82C08852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534A-4B6E-A22E-01A82C08852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534A-4B6E-A22E-01A82C08852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534A-4B6E-A22E-01A82C0885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4A-4B6E-A22E-01A82C08852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400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bahwa Migas bisa habis dan bisa digantikan dengan sumber daya yang lain?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 sz="1862" b="0" i="0" u="none" strike="noStrike" baseline="0" dirty="0" err="1">
                <a:effectLst/>
              </a:rPr>
              <a:t>Apakah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kamu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tahu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bahwa</a:t>
            </a:r>
            <a:r>
              <a:rPr lang="en-ID" sz="1862" b="0" i="0" u="none" strike="noStrike" baseline="0" dirty="0">
                <a:effectLst/>
              </a:rPr>
              <a:t> BUMN </a:t>
            </a:r>
            <a:r>
              <a:rPr lang="en-ID" sz="1862" b="0" i="0" u="none" strike="noStrike" baseline="0" dirty="0" err="1">
                <a:effectLst/>
              </a:rPr>
              <a:t>berguna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bagi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masyarakat</a:t>
            </a:r>
            <a:r>
              <a:rPr lang="en-ID" sz="1862" b="0" i="0" u="none" strike="noStrike" baseline="0" dirty="0">
                <a:effectLst/>
              </a:rPr>
              <a:t>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05540552183146E-2"/>
          <c:y val="0.22041070198574358"/>
          <c:w val="0.95709129341799792"/>
          <c:h val="0.653444283424351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6959-4CB5-8D93-6A708A7CA8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6959-4CB5-8D93-6A708A7CA8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6959-4CB5-8D93-6A708A7CA8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6959-4CB5-8D93-6A708A7CA8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59-4CB5-8D93-6A708A7CA8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882F-434C-BE28-F1BD81894C7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882F-434C-BE28-F1BD81894C7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882F-434C-BE28-F1BD81894C7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882F-434C-BE28-F1BD81894C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2F-434C-BE28-F1BD81894C7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400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bahwa Migas bisa habis dan bisa digantikan dengan sumber daya yang lain?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 sz="1862" b="0" i="0" u="none" strike="noStrike" baseline="0" dirty="0" err="1">
                <a:effectLst/>
              </a:rPr>
              <a:t>Apakah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kamu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tahu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bahwa</a:t>
            </a:r>
            <a:r>
              <a:rPr lang="en-ID" sz="1862" b="0" i="0" u="none" strike="noStrike" baseline="0" dirty="0">
                <a:effectLst/>
              </a:rPr>
              <a:t> BUMN </a:t>
            </a:r>
            <a:r>
              <a:rPr lang="en-ID" sz="1862" b="0" i="0" u="none" strike="noStrike" baseline="0" dirty="0" err="1">
                <a:effectLst/>
              </a:rPr>
              <a:t>berguna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bagi</a:t>
            </a:r>
            <a:r>
              <a:rPr lang="en-ID" sz="1862" b="0" i="0" u="none" strike="noStrike" baseline="0" dirty="0">
                <a:effectLst/>
              </a:rPr>
              <a:t> </a:t>
            </a:r>
            <a:r>
              <a:rPr lang="en-ID" sz="1862" b="0" i="0" u="none" strike="noStrike" baseline="0" dirty="0" err="1">
                <a:effectLst/>
              </a:rPr>
              <a:t>masyarakat</a:t>
            </a:r>
            <a:r>
              <a:rPr lang="en-ID" sz="1862" b="0" i="0" u="none" strike="noStrike" baseline="0" dirty="0">
                <a:effectLst/>
              </a:rPr>
              <a:t>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05540552183146E-2"/>
          <c:y val="0.22041070198574358"/>
          <c:w val="0.95709129341799792"/>
          <c:h val="0.653444283424351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D"/>
              <a:t>Apakah kamu tahu bahwa Pertamina dan BUMN berdampak positif bagi masyarakat?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2B5D-4563-839C-77FDC7FFB5E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2B5D-4563-839C-77FDC7FFB5E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2B5D-4563-839C-77FDC7FFB5E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2B5D-4563-839C-77FDC7FFB5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5D-4563-839C-77FDC7FFB5E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6EC9-4859-9E62-82CFBAADFF4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6EC9-4859-9E62-82CFBAADFF4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6EC9-4859-9E62-82CFBAADFF4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6EC9-4859-9E62-82CFBAADFF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C9-4859-9E62-82CFBAADFF4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329F-4B01-AC33-C841B5DD460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329F-4B01-AC33-C841B5DD460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329F-4B01-AC33-C841B5DD460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329F-4B01-AC33-C841B5DD46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9F-4B01-AC33-C841B5DD46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2843-4461-BD80-4199AC378E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2843-4461-BD80-4199AC378E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2843-4461-BD80-4199AC378E4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2843-4461-BD80-4199AC378E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B-42EC-9BA1-26377C2FAC9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862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Pertamina bermanfaat bagi masyarakat secara langsung?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sz="1400" b="1" i="1" u="sng" strike="noStrike" baseline="0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Apakah kamu tahu bahwa Migas bisa habis dan bisa digantikan dengan sumber daya yang lain?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01168635783279"/>
          <c:y val="0"/>
          <c:w val="0.85567558637336649"/>
          <c:h val="0.932467332824622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</a:schemeClr>
                  </a:gs>
                  <a:gs pos="100000">
                    <a:schemeClr val="accent1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1-9D5D-4826-98D4-98B6112ECD9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</a:schemeClr>
                  </a:gs>
                  <a:gs pos="100000">
                    <a:schemeClr val="accent2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3-9D5D-4826-98D4-98B6112ECD9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</a:schemeClr>
                  </a:gs>
                  <a:gs pos="100000">
                    <a:schemeClr val="accent3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5-9D5D-4826-98D4-98B6112ECD9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</a:schemeClr>
                  </a:gs>
                  <a:gs pos="100000">
                    <a:schemeClr val="accent4">
                      <a:tint val="90000"/>
                      <a:alpha val="100000"/>
                      <a:satMod val="18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159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prstMaterial="flat">
                <a:bevelT w="28575" h="41275" prst="coolSlant"/>
              </a:sp3d>
            </c:spPr>
            <c:extLst>
              <c:ext xmlns:c16="http://schemas.microsoft.com/office/drawing/2014/chart" uri="{C3380CC4-5D6E-409C-BE32-E72D297353CC}">
                <c16:uniqueId val="{00000007-9D5D-4826-98D4-98B6112ECD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5D-4826-98D4-98B6112ECD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41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5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98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54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46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06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495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2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07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3394-0B5B-41F3-8FB0-01DC63B41EBA}" type="datetimeFigureOut">
              <a:rPr lang="id-ID" smtClean="0"/>
              <a:t>11/03/2020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4D87B35-9FE8-42C7-AFB1-006F0C9E0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39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chart" Target="../charts/chart1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chart" Target="../charts/chart2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image" Target="../media/image20.png"/><Relationship Id="rId7" Type="http://schemas.openxmlformats.org/officeDocument/2006/relationships/chart" Target="../charts/chart24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zooboing/429119303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D006-2EC6-40AB-9671-0565EE3B2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Pertamina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1C4AA-3D61-48C6-BCBA-190440A7D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Kenzie, Haqqi, </a:t>
            </a:r>
            <a:r>
              <a:rPr lang="en-ID" dirty="0"/>
              <a:t>V</a:t>
            </a:r>
            <a:r>
              <a:rPr lang="id-ID" dirty="0"/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315815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576"/>
            <a:ext cx="11805313" cy="835742"/>
          </a:xfrm>
        </p:spPr>
        <p:txBody>
          <a:bodyPr>
            <a:noAutofit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3</a:t>
            </a:r>
            <a:b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kamu tahu bahwa Pertamina juga mempunyai bidang usaha selain Migas?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91545"/>
              </p:ext>
            </p:extLst>
          </p:nvPr>
        </p:nvGraphicFramePr>
        <p:xfrm>
          <a:off x="440832" y="1449854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3709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419351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6</a:t>
                      </a:r>
                      <a:r>
                        <a:rPr lang="en-ID" dirty="0"/>
                        <a:t>6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502058" y="2403643"/>
                <a:ext cx="379565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100%=33%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058" y="2403643"/>
                <a:ext cx="3795654" cy="393441"/>
              </a:xfrm>
              <a:prstGeom prst="rect">
                <a:avLst/>
              </a:prstGeom>
              <a:blipFill>
                <a:blip r:embed="rId2"/>
                <a:stretch>
                  <a:fillRect l="-3859" t="-7692" r="-4341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502057" y="3029603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100%=67%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057" y="3029603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181" t="-7692" r="-3833" b="-1692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3743D20-AB9B-4ECB-932F-443532AA0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6976982"/>
              </p:ext>
            </p:extLst>
          </p:nvPr>
        </p:nvGraphicFramePr>
        <p:xfrm>
          <a:off x="232949" y="2403643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900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1069" y="170909"/>
            <a:ext cx="11600597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4</a:t>
            </a:r>
            <a:b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kamu tahu Pertamina bermanfaat bagi masyarakat secara langsung?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969533"/>
              </p:ext>
            </p:extLst>
          </p:nvPr>
        </p:nvGraphicFramePr>
        <p:xfrm>
          <a:off x="413207" y="1241370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641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610419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9</a:t>
                      </a:r>
                      <a:r>
                        <a:rPr lang="en-ID" dirty="0"/>
                        <a:t>6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4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409346" y="2803040"/>
                <a:ext cx="3667414" cy="392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100%=3%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346" y="2803040"/>
                <a:ext cx="3667414" cy="392287"/>
              </a:xfrm>
              <a:prstGeom prst="rect">
                <a:avLst/>
              </a:prstGeom>
              <a:blipFill>
                <a:blip r:embed="rId2"/>
                <a:stretch>
                  <a:fillRect l="-3821" t="-7813" r="-4485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409345" y="3429000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100%=97%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345" y="3429000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000" t="-7813" r="-3826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DB51DC6-D2EE-4BB7-98FA-8D0281626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9773712"/>
              </p:ext>
            </p:extLst>
          </p:nvPr>
        </p:nvGraphicFramePr>
        <p:xfrm>
          <a:off x="-73342" y="2549734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535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0981"/>
            <a:ext cx="10515600" cy="1045428"/>
          </a:xfrm>
        </p:spPr>
        <p:txBody>
          <a:bodyPr>
            <a:noAutofit/>
          </a:bodyPr>
          <a:lstStyle/>
          <a:p>
            <a:pPr algn="ctr"/>
            <a: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b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kamu tahu bahwa Migas bisa habis dan bisa digantikan dengan sumber daya yang lain?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524142"/>
              </p:ext>
            </p:extLst>
          </p:nvPr>
        </p:nvGraphicFramePr>
        <p:xfrm>
          <a:off x="403927" y="1220329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022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634038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94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6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307971" y="2839864"/>
                <a:ext cx="366741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100%=6%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971" y="2839864"/>
                <a:ext cx="3667414" cy="393441"/>
              </a:xfrm>
              <a:prstGeom prst="rect">
                <a:avLst/>
              </a:prstGeom>
              <a:blipFill>
                <a:blip r:embed="rId2"/>
                <a:stretch>
                  <a:fillRect l="-3993" t="-7813" r="-4493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307971" y="3393861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94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100%=94%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971" y="3393861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181" t="-7813" r="-3833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420567"/>
              </p:ext>
            </p:extLst>
          </p:nvPr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7516768"/>
              </p:ext>
            </p:extLst>
          </p:nvPr>
        </p:nvGraphicFramePr>
        <p:xfrm>
          <a:off x="-174716" y="2449822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786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485"/>
            <a:ext cx="10515600" cy="790036"/>
          </a:xfrm>
        </p:spPr>
        <p:txBody>
          <a:bodyPr>
            <a:noAutofit/>
          </a:bodyPr>
          <a:lstStyle/>
          <a:p>
            <a:pPr algn="ctr"/>
            <a:r>
              <a:rPr lang="id-ID" sz="1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1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br>
              <a:rPr lang="id-ID" sz="1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2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ID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ID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ID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ID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BUMN?</a:t>
            </a:r>
            <a:endParaRPr lang="id-ID" sz="16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381048"/>
              </p:ext>
            </p:extLst>
          </p:nvPr>
        </p:nvGraphicFramePr>
        <p:xfrm>
          <a:off x="403927" y="1017840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8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606742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95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451504" y="3123424"/>
                <a:ext cx="3667414" cy="397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100%=5%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504" y="3123424"/>
                <a:ext cx="3667414" cy="397353"/>
              </a:xfrm>
              <a:prstGeom prst="rect">
                <a:avLst/>
              </a:prstGeom>
              <a:blipFill>
                <a:blip r:embed="rId2"/>
                <a:stretch>
                  <a:fillRect l="-3821" t="-7576" r="-4485" b="-1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451504" y="3677421"/>
                <a:ext cx="3501600" cy="397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100%=95%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504" y="3677421"/>
                <a:ext cx="3501600" cy="397353"/>
              </a:xfrm>
              <a:prstGeom prst="rect">
                <a:avLst/>
              </a:prstGeom>
              <a:blipFill>
                <a:blip r:embed="rId3"/>
                <a:stretch>
                  <a:fillRect l="-4000" t="-7692" r="-3826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/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8601875"/>
              </p:ext>
            </p:extLst>
          </p:nvPr>
        </p:nvGraphicFramePr>
        <p:xfrm>
          <a:off x="1269241" y="2157919"/>
          <a:ext cx="6933063" cy="43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1306523-02A5-464D-9D42-6F8B39B27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8565306"/>
              </p:ext>
            </p:extLst>
          </p:nvPr>
        </p:nvGraphicFramePr>
        <p:xfrm>
          <a:off x="-753357" y="2157919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25039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803" y="169132"/>
            <a:ext cx="10515600" cy="790036"/>
          </a:xfrm>
        </p:spPr>
        <p:txBody>
          <a:bodyPr>
            <a:normAutofit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b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berguna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masyarakat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d-ID" sz="2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504569"/>
              </p:ext>
            </p:extLst>
          </p:nvPr>
        </p:nvGraphicFramePr>
        <p:xfrm>
          <a:off x="403927" y="1017840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557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538503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97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3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462672" y="2875003"/>
                <a:ext cx="366741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100%=3%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672" y="2875003"/>
                <a:ext cx="3667414" cy="393441"/>
              </a:xfrm>
              <a:prstGeom prst="rect">
                <a:avLst/>
              </a:prstGeom>
              <a:blipFill>
                <a:blip r:embed="rId2"/>
                <a:stretch>
                  <a:fillRect l="-3821" t="-7813" r="-4485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462672" y="3429000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97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100%=97%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672" y="3429000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000" t="-7813" r="-3826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/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702186"/>
              </p:ext>
            </p:extLst>
          </p:nvPr>
        </p:nvGraphicFramePr>
        <p:xfrm>
          <a:off x="232011" y="2366547"/>
          <a:ext cx="6933063" cy="43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9914FB5-7CB1-48BD-865B-662F9C7810BD}"/>
              </a:ext>
            </a:extLst>
          </p:cNvPr>
          <p:cNvSpPr txBox="1">
            <a:spLocks/>
          </p:cNvSpPr>
          <p:nvPr/>
        </p:nvSpPr>
        <p:spPr>
          <a:xfrm>
            <a:off x="2906839" y="2284133"/>
            <a:ext cx="3256764" cy="345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d-ID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5BB830-548F-4CA5-9882-D5AC6B721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355791"/>
              </p:ext>
            </p:extLst>
          </p:nvPr>
        </p:nvGraphicFramePr>
        <p:xfrm>
          <a:off x="17812" y="2595353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68991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27" y="71173"/>
            <a:ext cx="10515600" cy="79003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b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Pertamina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BUMN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berdampak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masyarakat</a:t>
            </a:r>
            <a:r>
              <a:rPr lang="en-ID" sz="2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d-ID" sz="27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854841"/>
              </p:ext>
            </p:extLst>
          </p:nvPr>
        </p:nvGraphicFramePr>
        <p:xfrm>
          <a:off x="403927" y="1297434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7261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565799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83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17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168378" y="3188593"/>
                <a:ext cx="379565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83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100%=83%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78" y="3188593"/>
                <a:ext cx="3795654" cy="393441"/>
              </a:xfrm>
              <a:prstGeom prst="rect">
                <a:avLst/>
              </a:prstGeom>
              <a:blipFill>
                <a:blip r:embed="rId2"/>
                <a:stretch>
                  <a:fillRect l="-3852" t="-7692" r="-4173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168378" y="3742590"/>
                <a:ext cx="3501600" cy="392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100%=17%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78" y="3742590"/>
                <a:ext cx="3501600" cy="392864"/>
              </a:xfrm>
              <a:prstGeom prst="rect">
                <a:avLst/>
              </a:prstGeom>
              <a:blipFill>
                <a:blip r:embed="rId3"/>
                <a:stretch>
                  <a:fillRect l="-4181" t="-7813" r="-3833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/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/>
        </p:nvGraphicFramePr>
        <p:xfrm>
          <a:off x="232011" y="2366547"/>
          <a:ext cx="6933063" cy="43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9914FB5-7CB1-48BD-865B-662F9C7810BD}"/>
              </a:ext>
            </a:extLst>
          </p:cNvPr>
          <p:cNvSpPr txBox="1">
            <a:spLocks/>
          </p:cNvSpPr>
          <p:nvPr/>
        </p:nvSpPr>
        <p:spPr>
          <a:xfrm>
            <a:off x="2906839" y="2284133"/>
            <a:ext cx="3256764" cy="345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d-ID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2C9D08-38B1-4D19-B776-84917AE73E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6349511"/>
              </p:ext>
            </p:extLst>
          </p:nvPr>
        </p:nvGraphicFramePr>
        <p:xfrm>
          <a:off x="905803" y="2489376"/>
          <a:ext cx="6511499" cy="377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B89F82F-AE80-474D-A9B2-A29C762D2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157714"/>
              </p:ext>
            </p:extLst>
          </p:nvPr>
        </p:nvGraphicFramePr>
        <p:xfrm>
          <a:off x="232011" y="2595353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9164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1781" y="0"/>
            <a:ext cx="10515600" cy="122412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br>
              <a:rPr lang="en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perekonomian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ID" sz="31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Pertamina</a:t>
            </a:r>
            <a:r>
              <a:rPr lang="en-ID" sz="3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d-ID" sz="31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34363"/>
              </p:ext>
            </p:extLst>
          </p:nvPr>
        </p:nvGraphicFramePr>
        <p:xfrm>
          <a:off x="152044" y="1473797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852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511208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83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17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752094" y="2862366"/>
                <a:ext cx="3638047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</a:t>
                </a:r>
                <a:r>
                  <a:rPr lang="en-ID" dirty="0" err="1"/>
                  <a:t>ya</a:t>
                </a:r>
                <a:r>
                  <a:rPr lang="id-ID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83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100%=83%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094" y="2862366"/>
                <a:ext cx="3638047" cy="393441"/>
              </a:xfrm>
              <a:prstGeom prst="rect">
                <a:avLst/>
              </a:prstGeom>
              <a:blipFill>
                <a:blip r:embed="rId2"/>
                <a:stretch>
                  <a:fillRect l="-4027" t="-7813" r="-336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752094" y="3416363"/>
                <a:ext cx="3995517" cy="392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</a:t>
                </a:r>
                <a:r>
                  <a:rPr lang="en-ID" dirty="0" err="1"/>
                  <a:t>tidak</a:t>
                </a:r>
                <a:r>
                  <a:rPr lang="en-ID" dirty="0"/>
                  <a:t> </a:t>
                </a:r>
                <a:r>
                  <a:rPr lang="id-ID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100%=17%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094" y="3416363"/>
                <a:ext cx="3995517" cy="392864"/>
              </a:xfrm>
              <a:prstGeom prst="rect">
                <a:avLst/>
              </a:prstGeom>
              <a:blipFill>
                <a:blip r:embed="rId3"/>
                <a:stretch>
                  <a:fillRect l="-3664" t="-7692" r="-153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/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/>
        </p:nvGraphicFramePr>
        <p:xfrm>
          <a:off x="232011" y="2366547"/>
          <a:ext cx="6933063" cy="43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9914FB5-7CB1-48BD-865B-662F9C7810BD}"/>
              </a:ext>
            </a:extLst>
          </p:cNvPr>
          <p:cNvSpPr txBox="1">
            <a:spLocks/>
          </p:cNvSpPr>
          <p:nvPr/>
        </p:nvSpPr>
        <p:spPr>
          <a:xfrm>
            <a:off x="2906839" y="2284133"/>
            <a:ext cx="3256764" cy="345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d-ID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2C9D08-38B1-4D19-B776-84917AE73E0E}"/>
              </a:ext>
            </a:extLst>
          </p:cNvPr>
          <p:cNvGraphicFramePr/>
          <p:nvPr/>
        </p:nvGraphicFramePr>
        <p:xfrm>
          <a:off x="905803" y="2489376"/>
          <a:ext cx="6511499" cy="377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2319696-EA86-47D9-931A-E1B6B48A0E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647328"/>
              </p:ext>
            </p:extLst>
          </p:nvPr>
        </p:nvGraphicFramePr>
        <p:xfrm>
          <a:off x="-586733" y="2568481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99638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6973" y="99333"/>
            <a:ext cx="10515600" cy="790036"/>
          </a:xfrm>
        </p:spPr>
        <p:txBody>
          <a:bodyPr>
            <a:noAutofit/>
          </a:bodyPr>
          <a:lstStyle/>
          <a:p>
            <a:pPr algn="ctr"/>
            <a:r>
              <a:rPr lang="id-ID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</a:t>
            </a:r>
            <a:r>
              <a:rPr lang="en-ID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br>
              <a:rPr lang="en-ID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perekonomian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ID" sz="20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Pertamina</a:t>
            </a:r>
            <a:r>
              <a:rPr lang="en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d-ID" sz="20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349641"/>
              </p:ext>
            </p:extLst>
          </p:nvPr>
        </p:nvGraphicFramePr>
        <p:xfrm>
          <a:off x="403927" y="1017840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557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538503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29366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86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14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268982" y="2571610"/>
                <a:ext cx="3706977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</a:t>
                </a:r>
                <a:r>
                  <a:rPr lang="en-ID" dirty="0" err="1"/>
                  <a:t>ya</a:t>
                </a:r>
                <a:r>
                  <a:rPr lang="en-ID" dirty="0"/>
                  <a:t> </a:t>
                </a:r>
                <a:r>
                  <a:rPr lang="id-ID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86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100%=86%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82" y="2571610"/>
                <a:ext cx="3706977" cy="393441"/>
              </a:xfrm>
              <a:prstGeom prst="rect">
                <a:avLst/>
              </a:prstGeom>
              <a:blipFill>
                <a:blip r:embed="rId2"/>
                <a:stretch>
                  <a:fillRect l="-3783" t="-7813" r="-329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268982" y="3125607"/>
                <a:ext cx="3995517" cy="392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</a:t>
                </a:r>
                <a:r>
                  <a:rPr lang="en-ID" dirty="0" err="1"/>
                  <a:t>tidak</a:t>
                </a:r>
                <a:r>
                  <a:rPr lang="en-ID" dirty="0"/>
                  <a:t> </a:t>
                </a:r>
                <a:r>
                  <a:rPr lang="id-ID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100%=14%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82" y="3125607"/>
                <a:ext cx="3995517" cy="392864"/>
              </a:xfrm>
              <a:prstGeom prst="rect">
                <a:avLst/>
              </a:prstGeom>
              <a:blipFill>
                <a:blip r:embed="rId3"/>
                <a:stretch>
                  <a:fillRect l="-3506" t="-7813" r="-152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BC6B1AD-A23E-4B75-9EF2-F3ABF7F58B5F}"/>
              </a:ext>
            </a:extLst>
          </p:cNvPr>
          <p:cNvGraphicFramePr/>
          <p:nvPr/>
        </p:nvGraphicFramePr>
        <p:xfrm>
          <a:off x="403927" y="2862366"/>
          <a:ext cx="5325403" cy="309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1CF4FF6-3ABE-46C0-9AEC-497BCC52AA18}"/>
              </a:ext>
            </a:extLst>
          </p:cNvPr>
          <p:cNvGraphicFramePr/>
          <p:nvPr/>
        </p:nvGraphicFramePr>
        <p:xfrm>
          <a:off x="232011" y="2366547"/>
          <a:ext cx="6933063" cy="43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9914FB5-7CB1-48BD-865B-662F9C7810BD}"/>
              </a:ext>
            </a:extLst>
          </p:cNvPr>
          <p:cNvSpPr txBox="1">
            <a:spLocks/>
          </p:cNvSpPr>
          <p:nvPr/>
        </p:nvSpPr>
        <p:spPr>
          <a:xfrm>
            <a:off x="2906839" y="2284133"/>
            <a:ext cx="3256764" cy="345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d-ID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2C9D08-38B1-4D19-B776-84917AE73E0E}"/>
              </a:ext>
            </a:extLst>
          </p:cNvPr>
          <p:cNvGraphicFramePr/>
          <p:nvPr/>
        </p:nvGraphicFramePr>
        <p:xfrm>
          <a:off x="905803" y="2489376"/>
          <a:ext cx="6511499" cy="377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F5E5435-BACB-4299-8ADF-1A57CE689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121829"/>
              </p:ext>
            </p:extLst>
          </p:nvPr>
        </p:nvGraphicFramePr>
        <p:xfrm>
          <a:off x="2021018" y="1976356"/>
          <a:ext cx="7357660" cy="3980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D7315E4-A9C6-45E5-9296-2EAA5CB35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77714"/>
              </p:ext>
            </p:extLst>
          </p:nvPr>
        </p:nvGraphicFramePr>
        <p:xfrm>
          <a:off x="-687308" y="2363209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624493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F1EB-7EA9-4B04-B4E4-27357922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011" y="1781576"/>
            <a:ext cx="8596668" cy="4016991"/>
          </a:xfrm>
        </p:spPr>
        <p:txBody>
          <a:bodyPr>
            <a:normAutofit fontScale="90000"/>
          </a:bodyPr>
          <a:lstStyle/>
          <a:p>
            <a:pPr algn="ctr"/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 Analisa</a:t>
            </a:r>
            <a:b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dirty="0">
                <a:solidFill>
                  <a:schemeClr val="tx1"/>
                </a:solidFill>
              </a:rPr>
              <a:t>Dari </a:t>
            </a:r>
            <a:r>
              <a:rPr lang="en-ID" dirty="0" err="1">
                <a:solidFill>
                  <a:schemeClr val="tx1"/>
                </a:solidFill>
              </a:rPr>
              <a:t>hasil</a:t>
            </a:r>
            <a:r>
              <a:rPr lang="en-ID" dirty="0">
                <a:solidFill>
                  <a:schemeClr val="tx1"/>
                </a:solidFill>
              </a:rPr>
              <a:t> Analisa </a:t>
            </a:r>
            <a:r>
              <a:rPr lang="en-ID" dirty="0" err="1">
                <a:solidFill>
                  <a:schemeClr val="tx1"/>
                </a:solidFill>
              </a:rPr>
              <a:t>angket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kita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didapat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bahwa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pertamina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mendukung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perekonomian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indonesia</a:t>
            </a:r>
            <a:r>
              <a:rPr lang="en-ID" dirty="0">
                <a:solidFill>
                  <a:schemeClr val="tx1"/>
                </a:solidFill>
              </a:rPr>
              <a:t>. Hal </a:t>
            </a:r>
            <a:r>
              <a:rPr lang="en-ID" dirty="0" err="1">
                <a:solidFill>
                  <a:schemeClr val="tx1"/>
                </a:solidFill>
              </a:rPr>
              <a:t>ini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terbukti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sebanayk</a:t>
            </a:r>
            <a:r>
              <a:rPr lang="en-ID" dirty="0">
                <a:solidFill>
                  <a:schemeClr val="tx1"/>
                </a:solidFill>
              </a:rPr>
              <a:t> 83% </a:t>
            </a:r>
            <a:r>
              <a:rPr lang="en-ID" dirty="0" err="1">
                <a:solidFill>
                  <a:schemeClr val="tx1"/>
                </a:solidFill>
              </a:rPr>
              <a:t>hasil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angket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merasakan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dampak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eprtamina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menunjang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ekonomi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masyarakat</a:t>
            </a:r>
            <a:r>
              <a:rPr lang="en-ID" dirty="0">
                <a:solidFill>
                  <a:schemeClr val="tx1"/>
                </a:solidFill>
              </a:rPr>
              <a:t>.</a:t>
            </a:r>
            <a:endParaRPr lang="en-ID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245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583A70-75E4-4336-A78D-F621EA315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0580" y="258"/>
            <a:ext cx="12222580" cy="750629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F6A2C5-364A-45AB-ACED-D1FED92C783E}"/>
              </a:ext>
            </a:extLst>
          </p:cNvPr>
          <p:cNvSpPr txBox="1"/>
          <p:nvPr/>
        </p:nvSpPr>
        <p:spPr>
          <a:xfrm>
            <a:off x="7478973" y="5800898"/>
            <a:ext cx="4713026" cy="23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900">
                <a:hlinkClick r:id="rId3" tooltip="http://www.flickr.com/photos/zooboing/4291193035/"/>
              </a:rPr>
              <a:t>This Photo</a:t>
            </a:r>
            <a:r>
              <a:rPr lang="en-ID" sz="900"/>
              <a:t> by Unknown Author is licensed under </a:t>
            </a:r>
            <a:r>
              <a:rPr lang="en-ID" sz="900">
                <a:hlinkClick r:id="rId4" tooltip="https://creativecommons.org/licenses/by/3.0/"/>
              </a:rPr>
              <a:t>CC BY</a:t>
            </a:r>
            <a:endParaRPr lang="en-ID" sz="900"/>
          </a:p>
        </p:txBody>
      </p:sp>
    </p:spTree>
    <p:extLst>
      <p:ext uri="{BB962C8B-B14F-4D97-AF65-F5344CB8AC3E}">
        <p14:creationId xmlns:p14="http://schemas.microsoft.com/office/powerpoint/2010/main" val="427707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D6B8-BE75-4D99-B856-2C13E3CF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Akar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C597-C9D5-47E8-8BA3-FB00BEF3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Apakah BUMN dan Pertamina mempengaruhi roda ekonomi indonesia?</a:t>
            </a:r>
          </a:p>
        </p:txBody>
      </p:sp>
    </p:spTree>
    <p:extLst>
      <p:ext uri="{BB962C8B-B14F-4D97-AF65-F5344CB8AC3E}">
        <p14:creationId xmlns:p14="http://schemas.microsoft.com/office/powerpoint/2010/main" val="404164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A452-F698-43DA-ADFC-6B100812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Belakang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9146-A7EC-4207-BC95-D230A1907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Pertamina memberi pengaruh kepada roda ekonomi indonesia seperti pupuk, rumah sakit, obat dan vitamin, pestisida</a:t>
            </a:r>
          </a:p>
        </p:txBody>
      </p:sp>
    </p:spTree>
    <p:extLst>
      <p:ext uri="{BB962C8B-B14F-4D97-AF65-F5344CB8AC3E}">
        <p14:creationId xmlns:p14="http://schemas.microsoft.com/office/powerpoint/2010/main" val="309217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11A0-51E4-4603-A64A-E2A77798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</a:t>
            </a:r>
            <a:r>
              <a:rPr lang="id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potes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d-ID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0216-F66A-4325-8F73-9C2E3408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Pertamina meyokong perekonomian di indonesia</a:t>
            </a:r>
          </a:p>
        </p:txBody>
      </p:sp>
    </p:spTree>
    <p:extLst>
      <p:ext uri="{BB962C8B-B14F-4D97-AF65-F5344CB8AC3E}">
        <p14:creationId xmlns:p14="http://schemas.microsoft.com/office/powerpoint/2010/main" val="128778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922E-B9EC-4232-B6A4-D9C5EE1F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Eksperimen</a:t>
            </a:r>
            <a:endParaRPr lang="id-ID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BADAA-9250-4B17-BD14-5DC9A124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Mengunjungi ke kantor pusat pertamina dan memberikan angket kepada 102 responden</a:t>
            </a:r>
          </a:p>
        </p:txBody>
      </p:sp>
    </p:spTree>
    <p:extLst>
      <p:ext uri="{BB962C8B-B14F-4D97-AF65-F5344CB8AC3E}">
        <p14:creationId xmlns:p14="http://schemas.microsoft.com/office/powerpoint/2010/main" val="370535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61A0-D7BD-4031-B5E5-CC507EC1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en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d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1FC66-CF83-4A44-AF80-267BD3A66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Megonsep rumusa masalah tentang ekonomi indonesia yang dibantu oleh pertamina.</a:t>
            </a:r>
          </a:p>
          <a:p>
            <a:r>
              <a:rPr lang="id-ID" dirty="0"/>
              <a:t>Mencari referensi sumber tentang peran pertamian dan BUMN</a:t>
            </a:r>
          </a:p>
          <a:p>
            <a:r>
              <a:rPr lang="id-ID" dirty="0"/>
              <a:t>Menghubungi pihak pertamina untuk melekukan kunjungan dan diskusi</a:t>
            </a:r>
          </a:p>
          <a:p>
            <a:r>
              <a:rPr lang="id-ID" dirty="0"/>
              <a:t>Megunjungi pertamina</a:t>
            </a:r>
          </a:p>
          <a:p>
            <a:r>
              <a:rPr lang="id-ID" dirty="0"/>
              <a:t>Diskusi dan tanya jawab tentang pertamina</a:t>
            </a:r>
          </a:p>
          <a:p>
            <a:r>
              <a:rPr lang="id-ID" dirty="0"/>
              <a:t>Menyebarkan angket</a:t>
            </a:r>
          </a:p>
        </p:txBody>
      </p:sp>
    </p:spTree>
    <p:extLst>
      <p:ext uri="{BB962C8B-B14F-4D97-AF65-F5344CB8AC3E}">
        <p14:creationId xmlns:p14="http://schemas.microsoft.com/office/powerpoint/2010/main" val="308852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10D2-65D8-4FB7-A578-840B8BD7D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Responden angket sebesar 10</a:t>
            </a:r>
            <a:r>
              <a:rPr lang="en-US" dirty="0"/>
              <a:t>0</a:t>
            </a:r>
            <a:r>
              <a:rPr lang="id-ID" dirty="0"/>
              <a:t> </a:t>
            </a:r>
          </a:p>
          <a:p>
            <a:r>
              <a:rPr lang="id-ID" dirty="0"/>
              <a:t>Responden masyarakat rumah, staff al jabr, siswa al jabr, dan guru al jabr.</a:t>
            </a:r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Dari respon diperoleh sebagi berikut:</a:t>
            </a:r>
          </a:p>
        </p:txBody>
      </p:sp>
    </p:spTree>
    <p:extLst>
      <p:ext uri="{BB962C8B-B14F-4D97-AF65-F5344CB8AC3E}">
        <p14:creationId xmlns:p14="http://schemas.microsoft.com/office/powerpoint/2010/main" val="394907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57" y="1206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1</a:t>
            </a:r>
            <a:br>
              <a:rPr lang="id-ID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400" dirty="0">
                <a:solidFill>
                  <a:schemeClr val="tx1"/>
                </a:solidFill>
              </a:rPr>
              <a:t>Apakah kamu tahu pertamina? </a:t>
            </a:r>
            <a:endParaRPr lang="id-ID" sz="2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901872"/>
              </p:ext>
            </p:extLst>
          </p:nvPr>
        </p:nvGraphicFramePr>
        <p:xfrm>
          <a:off x="61358" y="1214830"/>
          <a:ext cx="591636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7129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451250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937982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98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7480852" y="880726"/>
                <a:ext cx="366741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100%=2%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852" y="880726"/>
                <a:ext cx="3667414" cy="393441"/>
              </a:xfrm>
              <a:prstGeom prst="rect">
                <a:avLst/>
              </a:prstGeom>
              <a:blipFill>
                <a:blip r:embed="rId2"/>
                <a:stretch>
                  <a:fillRect l="-3821" t="-7692" r="-4485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7480851" y="1506686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100%=98%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851" y="1506686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000" t="-7692" r="-3826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1E708B2D-1C27-4627-BE7F-6BBF68AB096E}"/>
              </a:ext>
            </a:extLst>
          </p:cNvPr>
          <p:cNvSpPr txBox="1">
            <a:spLocks/>
          </p:cNvSpPr>
          <p:nvPr/>
        </p:nvSpPr>
        <p:spPr>
          <a:xfrm>
            <a:off x="7171843" y="4025751"/>
            <a:ext cx="45925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 err="1"/>
              <a:t>Analisis</a:t>
            </a:r>
            <a:r>
              <a:rPr lang="en-ID" dirty="0"/>
              <a:t>:</a:t>
            </a:r>
          </a:p>
          <a:p>
            <a:r>
              <a:rPr lang="en-ID" dirty="0"/>
              <a:t>2 orang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tahu</a:t>
            </a:r>
            <a:r>
              <a:rPr lang="en-ID" dirty="0"/>
              <a:t> </a:t>
            </a:r>
            <a:r>
              <a:rPr lang="en-ID" dirty="0" err="1"/>
              <a:t>Pertamina</a:t>
            </a:r>
            <a:r>
              <a:rPr lang="en-ID" dirty="0"/>
              <a:t>.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merekamenjawab</a:t>
            </a:r>
            <a:r>
              <a:rPr lang="en-ID" dirty="0"/>
              <a:t> </a:t>
            </a:r>
            <a:r>
              <a:rPr lang="en-ID" dirty="0" err="1"/>
              <a:t>asal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.</a:t>
            </a:r>
            <a:endParaRPr lang="id-ID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2F9A76-D94E-4E9C-ABD0-4638BBAD1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927927"/>
              </p:ext>
            </p:extLst>
          </p:nvPr>
        </p:nvGraphicFramePr>
        <p:xfrm>
          <a:off x="-221806" y="2327471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416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9496-D652-47BC-B1D8-A22A7508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19" y="131928"/>
            <a:ext cx="11720174" cy="1320800"/>
          </a:xfrm>
        </p:spPr>
        <p:txBody>
          <a:bodyPr>
            <a:normAutofit/>
          </a:bodyPr>
          <a:lstStyle/>
          <a:p>
            <a:pPr algn="ctr"/>
            <a: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 2</a:t>
            </a:r>
            <a:b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kamu tahu bahwa bahan dasar minyak bisa digunakan untuk memproduksi barang lain?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CEDA89-C966-4B84-9599-A26A7193A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52177"/>
              </p:ext>
            </p:extLst>
          </p:nvPr>
        </p:nvGraphicFramePr>
        <p:xfrm>
          <a:off x="313107" y="1292430"/>
          <a:ext cx="550959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175">
                  <a:extLst>
                    <a:ext uri="{9D8B030D-6E8A-4147-A177-3AD203B41FA5}">
                      <a16:colId xmlns:a16="http://schemas.microsoft.com/office/drawing/2014/main" val="3828999836"/>
                    </a:ext>
                  </a:extLst>
                </a:gridCol>
                <a:gridCol w="1514885">
                  <a:extLst>
                    <a:ext uri="{9D8B030D-6E8A-4147-A177-3AD203B41FA5}">
                      <a16:colId xmlns:a16="http://schemas.microsoft.com/office/drawing/2014/main" val="3271824759"/>
                    </a:ext>
                  </a:extLst>
                </a:gridCol>
                <a:gridCol w="1836530">
                  <a:extLst>
                    <a:ext uri="{9D8B030D-6E8A-4147-A177-3AD203B41FA5}">
                      <a16:colId xmlns:a16="http://schemas.microsoft.com/office/drawing/2014/main" val="2621718195"/>
                    </a:ext>
                  </a:extLst>
                </a:gridCol>
              </a:tblGrid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Total Responden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Tidak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99116"/>
                  </a:ext>
                </a:extLst>
              </a:tr>
              <a:tr h="346144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  <a:r>
                        <a:rPr lang="en-ID" dirty="0"/>
                        <a:t>0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7</a:t>
                      </a:r>
                      <a:r>
                        <a:rPr lang="en-ID" dirty="0"/>
                        <a:t>6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7101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/>
              <p:nvPr/>
            </p:nvSpPr>
            <p:spPr>
              <a:xfrm>
                <a:off x="6096001" y="2268649"/>
                <a:ext cx="3795654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Tidak=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100%=24%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84A12D-4FE7-4651-9277-AC4D91DC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2268649"/>
                <a:ext cx="3795654" cy="393441"/>
              </a:xfrm>
              <a:prstGeom prst="rect">
                <a:avLst/>
              </a:prstGeom>
              <a:blipFill>
                <a:blip r:embed="rId2"/>
                <a:stretch>
                  <a:fillRect l="-3692" t="-7692" r="-4173" b="-184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/>
              <p:nvPr/>
            </p:nvSpPr>
            <p:spPr>
              <a:xfrm>
                <a:off x="6096000" y="2894609"/>
                <a:ext cx="3501600" cy="39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d-ID" dirty="0"/>
                  <a:t>Responden Ya=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100%=76% 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F27B5-C637-4597-A966-E9DEDE686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894609"/>
                <a:ext cx="3501600" cy="393441"/>
              </a:xfrm>
              <a:prstGeom prst="rect">
                <a:avLst/>
              </a:prstGeom>
              <a:blipFill>
                <a:blip r:embed="rId3"/>
                <a:stretch>
                  <a:fillRect l="-4007" t="-7813" r="-3833" b="-18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A1EF874-D652-4B07-A08A-FD63906CE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040092"/>
              </p:ext>
            </p:extLst>
          </p:nvPr>
        </p:nvGraphicFramePr>
        <p:xfrm>
          <a:off x="-32397" y="2588815"/>
          <a:ext cx="6482687" cy="413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5849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</TotalTime>
  <Words>769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Gill Sans MT</vt:lpstr>
      <vt:lpstr>Gallery</vt:lpstr>
      <vt:lpstr>Pertamina</vt:lpstr>
      <vt:lpstr>Pertanyaan Akar Masalah </vt:lpstr>
      <vt:lpstr>Latar Belakang Penelitian</vt:lpstr>
      <vt:lpstr>Hipotesa</vt:lpstr>
      <vt:lpstr>Eksperimen</vt:lpstr>
      <vt:lpstr>Prosedur</vt:lpstr>
      <vt:lpstr>Analisa data</vt:lpstr>
      <vt:lpstr>Pertanyaan 1 Apakah kamu tahu pertamina? </vt:lpstr>
      <vt:lpstr>Pertanyaan 2 Apakah kamu tahu bahwa bahan dasar minyak bisa digunakan untuk memproduksi barang lain?</vt:lpstr>
      <vt:lpstr>Pertanyaan 3 Apakah kamu tahu bahwa Pertamina juga mempunyai bidang usaha selain Migas?</vt:lpstr>
      <vt:lpstr>Pertanyaan 4 Apakah kamu tahu Pertamina bermanfaat bagi masyarakat secara langsung?</vt:lpstr>
      <vt:lpstr>Pertanyaan 5 Apakah kamu tahu bahwa Migas bisa habis dan bisa digantikan dengan sumber daya yang lain?</vt:lpstr>
      <vt:lpstr>Pertanyaan 6 Apakah kamu tahu mengenai BUMN?</vt:lpstr>
      <vt:lpstr>Pertanyaan 7 Apakah kamu tahu bahwa BUMN berguna bagi masyarakat?</vt:lpstr>
      <vt:lpstr>Pertanyaan 8 Apakah kamu tahu bahwa Pertamina dan BUMN berdampak positif bagi masyarakat?</vt:lpstr>
      <vt:lpstr>Pertanyaan 9 Apakah kamu tahu peran BUMN dalam perekonomian di Pertamina?</vt:lpstr>
      <vt:lpstr>Pertanyaan 10 Apakah kamu tahu peran BUMN dalam perekonomian di Pertamina?</vt:lpstr>
      <vt:lpstr>Hasil Analisa   Dari hasil Analisa angket kita, didapat bahwa pertamina mendukung perekonomian indonesia. Hal ini terbukti sebanayk 83% hasil angket merasakan dampak eprtamina dalam menunjang ekonomi masyarakat.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Pertamina</dc:title>
  <dc:creator>Students Grade 5</dc:creator>
  <cp:lastModifiedBy>Diyanta Wiga Pratama</cp:lastModifiedBy>
  <cp:revision>31</cp:revision>
  <dcterms:created xsi:type="dcterms:W3CDTF">2020-03-02T04:16:23Z</dcterms:created>
  <dcterms:modified xsi:type="dcterms:W3CDTF">2020-03-11T07:49:55Z</dcterms:modified>
</cp:coreProperties>
</file>