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pieChart>
        <c:varyColors val="1"/>
        <c:ser>
          <c:idx val="0"/>
          <c:order val="0"/>
          <c:tx>
            <c:strRef>
              <c:f>Sheet1!$B$1</c:f>
              <c:strCache>
                <c:ptCount val="1"/>
                <c:pt idx="0">
                  <c:v>question 1 result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CD5-47CC-9B48-A02EA48498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CD5-47CC-9B48-A02EA48498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CD5-47CC-9B48-A02EA48498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CD5-47CC-9B48-A02EA48498F9}"/>
              </c:ext>
            </c:extLst>
          </c:dPt>
          <c:cat>
            <c:strRef>
              <c:f>Sheet1!$A$2:$A$5</c:f>
              <c:strCache>
                <c:ptCount val="3"/>
                <c:pt idx="0">
                  <c:v>Tahu</c:v>
                </c:pt>
                <c:pt idx="1">
                  <c:v>Tidak tahu</c:v>
                </c:pt>
                <c:pt idx="2">
                  <c:v>Ragu-ragu</c:v>
                </c:pt>
              </c:strCache>
            </c:strRef>
          </c:cat>
          <c:val>
            <c:numRef>
              <c:f>Sheet1!$B$2:$B$5</c:f>
              <c:numCache>
                <c:formatCode>General</c:formatCode>
                <c:ptCount val="4"/>
                <c:pt idx="0">
                  <c:v>51</c:v>
                </c:pt>
                <c:pt idx="1">
                  <c:v>33</c:v>
                </c:pt>
                <c:pt idx="2">
                  <c:v>16</c:v>
                </c:pt>
              </c:numCache>
            </c:numRef>
          </c:val>
          <c:extLst>
            <c:ext xmlns:c16="http://schemas.microsoft.com/office/drawing/2014/chart" uri="{C3380CC4-5D6E-409C-BE32-E72D297353CC}">
              <c16:uniqueId val="{00000000-A989-41B1-9AFF-88F248EFB4D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pieChart>
        <c:varyColors val="1"/>
        <c:ser>
          <c:idx val="0"/>
          <c:order val="0"/>
          <c:tx>
            <c:strRef>
              <c:f>Sheet1!$B$1</c:f>
              <c:strCache>
                <c:ptCount val="1"/>
                <c:pt idx="0">
                  <c:v>Hasil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Tahu</c:v>
                </c:pt>
                <c:pt idx="1">
                  <c:v>Tidak tahu</c:v>
                </c:pt>
                <c:pt idx="2">
                  <c:v>Ragu-ragu</c:v>
                </c:pt>
              </c:strCache>
            </c:strRef>
          </c:cat>
          <c:val>
            <c:numRef>
              <c:f>Sheet1!$B$2:$B$5</c:f>
              <c:numCache>
                <c:formatCode>General</c:formatCode>
                <c:ptCount val="4"/>
                <c:pt idx="0">
                  <c:v>62</c:v>
                </c:pt>
                <c:pt idx="1">
                  <c:v>28</c:v>
                </c:pt>
                <c:pt idx="2">
                  <c:v>10</c:v>
                </c:pt>
              </c:numCache>
            </c:numRef>
          </c:val>
          <c:extLst>
            <c:ext xmlns:c16="http://schemas.microsoft.com/office/drawing/2014/chart" uri="{C3380CC4-5D6E-409C-BE32-E72D297353CC}">
              <c16:uniqueId val="{00000000-84E0-4128-8303-500BC270F22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pieChart>
        <c:varyColors val="1"/>
        <c:ser>
          <c:idx val="0"/>
          <c:order val="0"/>
          <c:tx>
            <c:strRef>
              <c:f>Sheet1!$B$1</c:f>
              <c:strCache>
                <c:ptCount val="1"/>
                <c:pt idx="0">
                  <c:v>Question 2 result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583-462C-8DB1-F1E50D86AE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583-462C-8DB1-F1E50D86AE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583-462C-8DB1-F1E50D86AE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583-462C-8DB1-F1E50D86AEF3}"/>
              </c:ext>
            </c:extLst>
          </c:dPt>
          <c:cat>
            <c:strRef>
              <c:f>Sheet1!$A$2:$A$5</c:f>
              <c:strCache>
                <c:ptCount val="3"/>
                <c:pt idx="0">
                  <c:v>Tahu</c:v>
                </c:pt>
                <c:pt idx="1">
                  <c:v>Tidak tahu</c:v>
                </c:pt>
                <c:pt idx="2">
                  <c:v>Ragu-ragu</c:v>
                </c:pt>
              </c:strCache>
            </c:strRef>
          </c:cat>
          <c:val>
            <c:numRef>
              <c:f>Sheet1!$B$2:$B$5</c:f>
              <c:numCache>
                <c:formatCode>General</c:formatCode>
                <c:ptCount val="4"/>
                <c:pt idx="0">
                  <c:v>20</c:v>
                </c:pt>
                <c:pt idx="1">
                  <c:v>58</c:v>
                </c:pt>
                <c:pt idx="2">
                  <c:v>22</c:v>
                </c:pt>
              </c:numCache>
            </c:numRef>
          </c:val>
          <c:extLst>
            <c:ext xmlns:c16="http://schemas.microsoft.com/office/drawing/2014/chart" uri="{C3380CC4-5D6E-409C-BE32-E72D297353CC}">
              <c16:uniqueId val="{00000000-84A0-4430-AC6F-9474BB9D624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3"/>
                <c:pt idx="0">
                  <c:v>tahu </c:v>
                </c:pt>
                <c:pt idx="1">
                  <c:v>tidak tahu</c:v>
                </c:pt>
                <c:pt idx="2">
                  <c:v>ragu-ragu</c:v>
                </c:pt>
              </c:strCache>
            </c:strRef>
          </c:cat>
          <c:val>
            <c:numRef>
              <c:f>Sheet1!$B$2:$B$5</c:f>
              <c:numCache>
                <c:formatCode>General</c:formatCode>
                <c:ptCount val="4"/>
                <c:pt idx="0">
                  <c:v>42</c:v>
                </c:pt>
                <c:pt idx="1">
                  <c:v>49</c:v>
                </c:pt>
                <c:pt idx="2">
                  <c:v>9</c:v>
                </c:pt>
              </c:numCache>
            </c:numRef>
          </c:val>
          <c:smooth val="0"/>
          <c:extLst>
            <c:ext xmlns:c16="http://schemas.microsoft.com/office/drawing/2014/chart" uri="{C3380CC4-5D6E-409C-BE32-E72D297353CC}">
              <c16:uniqueId val="{00000000-C32B-4A56-8D4A-44FFE35C5AD5}"/>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3"/>
                <c:pt idx="0">
                  <c:v>tahu </c:v>
                </c:pt>
                <c:pt idx="1">
                  <c:v>tidak tahu</c:v>
                </c:pt>
                <c:pt idx="2">
                  <c:v>ragu-ragu</c:v>
                </c:pt>
              </c:strCache>
            </c:strRef>
          </c:cat>
          <c:val>
            <c:numRef>
              <c:f>Sheet1!$C$2:$C$5</c:f>
              <c:numCache>
                <c:formatCode>General</c:formatCode>
                <c:ptCount val="4"/>
              </c:numCache>
            </c:numRef>
          </c:val>
          <c:smooth val="0"/>
          <c:extLst>
            <c:ext xmlns:c16="http://schemas.microsoft.com/office/drawing/2014/chart" uri="{C3380CC4-5D6E-409C-BE32-E72D297353CC}">
              <c16:uniqueId val="{00000001-C32B-4A56-8D4A-44FFE35C5AD5}"/>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3"/>
                <c:pt idx="0">
                  <c:v>tahu </c:v>
                </c:pt>
                <c:pt idx="1">
                  <c:v>tidak tahu</c:v>
                </c:pt>
                <c:pt idx="2">
                  <c:v>ragu-ragu</c:v>
                </c:pt>
              </c:strCache>
            </c:strRef>
          </c:cat>
          <c:val>
            <c:numRef>
              <c:f>Sheet1!$D$2:$D$5</c:f>
              <c:numCache>
                <c:formatCode>General</c:formatCode>
                <c:ptCount val="4"/>
              </c:numCache>
            </c:numRef>
          </c:val>
          <c:smooth val="0"/>
          <c:extLst>
            <c:ext xmlns:c16="http://schemas.microsoft.com/office/drawing/2014/chart" uri="{C3380CC4-5D6E-409C-BE32-E72D297353CC}">
              <c16:uniqueId val="{00000002-C32B-4A56-8D4A-44FFE35C5AD5}"/>
            </c:ext>
          </c:extLst>
        </c:ser>
        <c:dLbls>
          <c:showLegendKey val="0"/>
          <c:showVal val="0"/>
          <c:showCatName val="0"/>
          <c:showSerName val="0"/>
          <c:showPercent val="0"/>
          <c:showBubbleSize val="0"/>
        </c:dLbls>
        <c:smooth val="0"/>
        <c:axId val="376009224"/>
        <c:axId val="376009552"/>
      </c:lineChart>
      <c:catAx>
        <c:axId val="376009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76009552"/>
        <c:crosses val="autoZero"/>
        <c:auto val="1"/>
        <c:lblAlgn val="ctr"/>
        <c:lblOffset val="100"/>
        <c:noMultiLvlLbl val="0"/>
      </c:catAx>
      <c:valAx>
        <c:axId val="376009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76009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Result</c:v>
                </c:pt>
              </c:strCache>
            </c:strRef>
          </c:tx>
          <c:spPr>
            <a:solidFill>
              <a:schemeClr val="accent1"/>
            </a:solidFill>
            <a:ln>
              <a:noFill/>
            </a:ln>
            <a:effectLst/>
          </c:spPr>
          <c:invertIfNegative val="0"/>
          <c:cat>
            <c:strRef>
              <c:f>Sheet1!$A$2:$A$5</c:f>
              <c:strCache>
                <c:ptCount val="3"/>
                <c:pt idx="0">
                  <c:v>Tahu</c:v>
                </c:pt>
                <c:pt idx="1">
                  <c:v>Tidak tahu</c:v>
                </c:pt>
                <c:pt idx="2">
                  <c:v>Ragu-ragu</c:v>
                </c:pt>
              </c:strCache>
            </c:strRef>
          </c:cat>
          <c:val>
            <c:numRef>
              <c:f>Sheet1!$B$2:$B$5</c:f>
              <c:numCache>
                <c:formatCode>General</c:formatCode>
                <c:ptCount val="4"/>
                <c:pt idx="0">
                  <c:v>45</c:v>
                </c:pt>
                <c:pt idx="1">
                  <c:v>38</c:v>
                </c:pt>
                <c:pt idx="2">
                  <c:v>17</c:v>
                </c:pt>
              </c:numCache>
            </c:numRef>
          </c:val>
          <c:extLst>
            <c:ext xmlns:c16="http://schemas.microsoft.com/office/drawing/2014/chart" uri="{C3380CC4-5D6E-409C-BE32-E72D297353CC}">
              <c16:uniqueId val="{00000000-C76A-4571-94D1-DBCE75A2D119}"/>
            </c:ext>
          </c:extLst>
        </c:ser>
        <c:dLbls>
          <c:showLegendKey val="0"/>
          <c:showVal val="0"/>
          <c:showCatName val="0"/>
          <c:showSerName val="0"/>
          <c:showPercent val="0"/>
          <c:showBubbleSize val="0"/>
        </c:dLbls>
        <c:gapWidth val="219"/>
        <c:overlap val="-27"/>
        <c:axId val="286647520"/>
        <c:axId val="286647192"/>
      </c:barChart>
      <c:catAx>
        <c:axId val="28664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86647192"/>
        <c:crosses val="autoZero"/>
        <c:auto val="1"/>
        <c:lblAlgn val="ctr"/>
        <c:lblOffset val="100"/>
        <c:noMultiLvlLbl val="0"/>
      </c:catAx>
      <c:valAx>
        <c:axId val="286647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86647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Hasil</c:v>
                </c:pt>
              </c:strCache>
            </c:strRef>
          </c:tx>
          <c:spPr>
            <a:solidFill>
              <a:schemeClr val="accent1"/>
            </a:solidFill>
            <a:ln>
              <a:noFill/>
            </a:ln>
            <a:effectLst/>
          </c:spPr>
          <c:invertIfNegative val="0"/>
          <c:cat>
            <c:strRef>
              <c:f>Sheet1!$A$2:$A$5</c:f>
              <c:strCache>
                <c:ptCount val="3"/>
                <c:pt idx="0">
                  <c:v>Tahu</c:v>
                </c:pt>
                <c:pt idx="1">
                  <c:v>Tidak tahu</c:v>
                </c:pt>
                <c:pt idx="2">
                  <c:v>Ragu-ragu</c:v>
                </c:pt>
              </c:strCache>
            </c:strRef>
          </c:cat>
          <c:val>
            <c:numRef>
              <c:f>Sheet1!$B$2:$B$5</c:f>
              <c:numCache>
                <c:formatCode>General</c:formatCode>
                <c:ptCount val="4"/>
                <c:pt idx="0">
                  <c:v>43</c:v>
                </c:pt>
                <c:pt idx="1">
                  <c:v>42</c:v>
                </c:pt>
                <c:pt idx="2">
                  <c:v>16</c:v>
                </c:pt>
              </c:numCache>
            </c:numRef>
          </c:val>
          <c:extLst>
            <c:ext xmlns:c16="http://schemas.microsoft.com/office/drawing/2014/chart" uri="{C3380CC4-5D6E-409C-BE32-E72D297353CC}">
              <c16:uniqueId val="{00000000-6B0A-4F9F-B895-B7E287526CF0}"/>
            </c:ext>
          </c:extLst>
        </c:ser>
        <c:dLbls>
          <c:showLegendKey val="0"/>
          <c:showVal val="0"/>
          <c:showCatName val="0"/>
          <c:showSerName val="0"/>
          <c:showPercent val="0"/>
          <c:showBubbleSize val="0"/>
        </c:dLbls>
        <c:gapWidth val="219"/>
        <c:overlap val="-27"/>
        <c:axId val="368826560"/>
        <c:axId val="368828856"/>
      </c:barChart>
      <c:catAx>
        <c:axId val="36882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68828856"/>
        <c:crosses val="autoZero"/>
        <c:auto val="1"/>
        <c:lblAlgn val="ctr"/>
        <c:lblOffset val="100"/>
        <c:noMultiLvlLbl val="0"/>
      </c:catAx>
      <c:valAx>
        <c:axId val="368828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68826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lineChart>
        <c:grouping val="standard"/>
        <c:varyColors val="0"/>
        <c:ser>
          <c:idx val="0"/>
          <c:order val="0"/>
          <c:tx>
            <c:strRef>
              <c:f>Sheet1!$B$1</c:f>
              <c:strCache>
                <c:ptCount val="1"/>
                <c:pt idx="0">
                  <c:v>Hasil</c:v>
                </c:pt>
              </c:strCache>
            </c:strRef>
          </c:tx>
          <c:spPr>
            <a:ln w="28575" cap="rnd">
              <a:solidFill>
                <a:schemeClr val="accent1"/>
              </a:solidFill>
              <a:round/>
            </a:ln>
            <a:effectLst/>
          </c:spPr>
          <c:marker>
            <c:symbol val="none"/>
          </c:marker>
          <c:cat>
            <c:strRef>
              <c:f>Sheet1!$A$2:$A$5</c:f>
              <c:strCache>
                <c:ptCount val="3"/>
                <c:pt idx="0">
                  <c:v>Tahu</c:v>
                </c:pt>
                <c:pt idx="1">
                  <c:v>Tidak tahu</c:v>
                </c:pt>
                <c:pt idx="2">
                  <c:v>Ragu-ragu</c:v>
                </c:pt>
              </c:strCache>
            </c:strRef>
          </c:cat>
          <c:val>
            <c:numRef>
              <c:f>Sheet1!$B$2:$B$5</c:f>
              <c:numCache>
                <c:formatCode>General</c:formatCode>
                <c:ptCount val="4"/>
                <c:pt idx="0">
                  <c:v>27</c:v>
                </c:pt>
                <c:pt idx="1">
                  <c:v>57</c:v>
                </c:pt>
                <c:pt idx="2">
                  <c:v>16</c:v>
                </c:pt>
              </c:numCache>
            </c:numRef>
          </c:val>
          <c:smooth val="0"/>
          <c:extLst>
            <c:ext xmlns:c16="http://schemas.microsoft.com/office/drawing/2014/chart" uri="{C3380CC4-5D6E-409C-BE32-E72D297353CC}">
              <c16:uniqueId val="{00000000-18DB-4912-88F4-F9E63D5CC21B}"/>
            </c:ext>
          </c:extLst>
        </c:ser>
        <c:dLbls>
          <c:showLegendKey val="0"/>
          <c:showVal val="0"/>
          <c:showCatName val="0"/>
          <c:showSerName val="0"/>
          <c:showPercent val="0"/>
          <c:showBubbleSize val="0"/>
        </c:dLbls>
        <c:smooth val="0"/>
        <c:axId val="276826088"/>
        <c:axId val="276826416"/>
      </c:lineChart>
      <c:catAx>
        <c:axId val="276826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6826416"/>
        <c:crosses val="autoZero"/>
        <c:auto val="1"/>
        <c:lblAlgn val="ctr"/>
        <c:lblOffset val="100"/>
        <c:noMultiLvlLbl val="0"/>
      </c:catAx>
      <c:valAx>
        <c:axId val="27682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6826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pieChart>
        <c:varyColors val="1"/>
        <c:ser>
          <c:idx val="0"/>
          <c:order val="0"/>
          <c:tx>
            <c:strRef>
              <c:f>Sheet1!$B$1</c:f>
              <c:strCache>
                <c:ptCount val="1"/>
                <c:pt idx="0">
                  <c:v>Hasil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Tahu</c:v>
                </c:pt>
                <c:pt idx="1">
                  <c:v>Tidak tahu</c:v>
                </c:pt>
                <c:pt idx="2">
                  <c:v>Ragu-ragu</c:v>
                </c:pt>
              </c:strCache>
            </c:strRef>
          </c:cat>
          <c:val>
            <c:numRef>
              <c:f>Sheet1!$B$2:$B$5</c:f>
              <c:numCache>
                <c:formatCode>General</c:formatCode>
                <c:ptCount val="4"/>
                <c:pt idx="0">
                  <c:v>36</c:v>
                </c:pt>
                <c:pt idx="1">
                  <c:v>51</c:v>
                </c:pt>
                <c:pt idx="2">
                  <c:v>12</c:v>
                </c:pt>
              </c:numCache>
            </c:numRef>
          </c:val>
          <c:extLst>
            <c:ext xmlns:c16="http://schemas.microsoft.com/office/drawing/2014/chart" uri="{C3380CC4-5D6E-409C-BE32-E72D297353CC}">
              <c16:uniqueId val="{00000000-2C29-42D8-876B-9FA84045E2E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Hasil </c:v>
                </c:pt>
              </c:strCache>
            </c:strRef>
          </c:tx>
          <c:spPr>
            <a:solidFill>
              <a:schemeClr val="accent1"/>
            </a:solidFill>
            <a:ln>
              <a:noFill/>
            </a:ln>
            <a:effectLst/>
          </c:spPr>
          <c:invertIfNegative val="0"/>
          <c:cat>
            <c:strRef>
              <c:f>Sheet1!$A$2:$A$5</c:f>
              <c:strCache>
                <c:ptCount val="3"/>
                <c:pt idx="0">
                  <c:v>Tahu</c:v>
                </c:pt>
                <c:pt idx="1">
                  <c:v>Tidak tahu</c:v>
                </c:pt>
                <c:pt idx="2">
                  <c:v>Ragu-ragu</c:v>
                </c:pt>
              </c:strCache>
            </c:strRef>
          </c:cat>
          <c:val>
            <c:numRef>
              <c:f>Sheet1!$B$2:$B$5</c:f>
              <c:numCache>
                <c:formatCode>General</c:formatCode>
                <c:ptCount val="4"/>
                <c:pt idx="0">
                  <c:v>64</c:v>
                </c:pt>
              </c:numCache>
            </c:numRef>
          </c:val>
          <c:extLst>
            <c:ext xmlns:c16="http://schemas.microsoft.com/office/drawing/2014/chart" uri="{C3380CC4-5D6E-409C-BE32-E72D297353CC}">
              <c16:uniqueId val="{00000000-18F7-48CF-878A-D424CB71CEC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3"/>
                <c:pt idx="0">
                  <c:v>Tahu</c:v>
                </c:pt>
                <c:pt idx="1">
                  <c:v>Tidak tahu</c:v>
                </c:pt>
                <c:pt idx="2">
                  <c:v>Ragu-ragu</c:v>
                </c:pt>
              </c:strCache>
            </c:strRef>
          </c:cat>
          <c:val>
            <c:numRef>
              <c:f>Sheet1!$C$2:$C$5</c:f>
              <c:numCache>
                <c:formatCode>General</c:formatCode>
                <c:ptCount val="4"/>
                <c:pt idx="1">
                  <c:v>22</c:v>
                </c:pt>
              </c:numCache>
            </c:numRef>
          </c:val>
          <c:extLst>
            <c:ext xmlns:c16="http://schemas.microsoft.com/office/drawing/2014/chart" uri="{C3380CC4-5D6E-409C-BE32-E72D297353CC}">
              <c16:uniqueId val="{00000003-18F7-48CF-878A-D424CB71CECD}"/>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3"/>
                <c:pt idx="0">
                  <c:v>Tahu</c:v>
                </c:pt>
                <c:pt idx="1">
                  <c:v>Tidak tahu</c:v>
                </c:pt>
                <c:pt idx="2">
                  <c:v>Ragu-ragu</c:v>
                </c:pt>
              </c:strCache>
            </c:strRef>
          </c:cat>
          <c:val>
            <c:numRef>
              <c:f>Sheet1!$D$2:$D$5</c:f>
              <c:numCache>
                <c:formatCode>General</c:formatCode>
                <c:ptCount val="4"/>
                <c:pt idx="2">
                  <c:v>14</c:v>
                </c:pt>
              </c:numCache>
            </c:numRef>
          </c:val>
          <c:extLst>
            <c:ext xmlns:c16="http://schemas.microsoft.com/office/drawing/2014/chart" uri="{C3380CC4-5D6E-409C-BE32-E72D297353CC}">
              <c16:uniqueId val="{00000004-18F7-48CF-878A-D424CB71CECD}"/>
            </c:ext>
          </c:extLst>
        </c:ser>
        <c:dLbls>
          <c:showLegendKey val="0"/>
          <c:showVal val="0"/>
          <c:showCatName val="0"/>
          <c:showSerName val="0"/>
          <c:showPercent val="0"/>
          <c:showBubbleSize val="0"/>
        </c:dLbls>
        <c:gapWidth val="219"/>
        <c:overlap val="-27"/>
        <c:axId val="274734400"/>
        <c:axId val="274730136"/>
      </c:barChart>
      <c:catAx>
        <c:axId val="27473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4730136"/>
        <c:crosses val="autoZero"/>
        <c:auto val="1"/>
        <c:lblAlgn val="ctr"/>
        <c:lblOffset val="100"/>
        <c:noMultiLvlLbl val="0"/>
      </c:catAx>
      <c:valAx>
        <c:axId val="274730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4734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3"/>
                <c:pt idx="0">
                  <c:v>Tahu</c:v>
                </c:pt>
                <c:pt idx="1">
                  <c:v>Tidak tahu</c:v>
                </c:pt>
                <c:pt idx="2">
                  <c:v>Ragu-ragu</c:v>
                </c:pt>
              </c:strCache>
            </c:strRef>
          </c:cat>
          <c:val>
            <c:numRef>
              <c:f>Sheet1!$B$2:$B$5</c:f>
              <c:numCache>
                <c:formatCode>General</c:formatCode>
                <c:ptCount val="4"/>
                <c:pt idx="0">
                  <c:v>25</c:v>
                </c:pt>
              </c:numCache>
            </c:numRef>
          </c:val>
          <c:extLst>
            <c:ext xmlns:c16="http://schemas.microsoft.com/office/drawing/2014/chart" uri="{C3380CC4-5D6E-409C-BE32-E72D297353CC}">
              <c16:uniqueId val="{00000000-DF9C-4D33-B030-699763A3541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3"/>
                <c:pt idx="0">
                  <c:v>Tahu</c:v>
                </c:pt>
                <c:pt idx="1">
                  <c:v>Tidak tahu</c:v>
                </c:pt>
                <c:pt idx="2">
                  <c:v>Ragu-ragu</c:v>
                </c:pt>
              </c:strCache>
            </c:strRef>
          </c:cat>
          <c:val>
            <c:numRef>
              <c:f>Sheet1!$C$2:$C$5</c:f>
              <c:numCache>
                <c:formatCode>General</c:formatCode>
                <c:ptCount val="4"/>
                <c:pt idx="1">
                  <c:v>60</c:v>
                </c:pt>
              </c:numCache>
            </c:numRef>
          </c:val>
          <c:extLst>
            <c:ext xmlns:c16="http://schemas.microsoft.com/office/drawing/2014/chart" uri="{C3380CC4-5D6E-409C-BE32-E72D297353CC}">
              <c16:uniqueId val="{00000001-DF9C-4D33-B030-699763A3541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3"/>
                <c:pt idx="0">
                  <c:v>Tahu</c:v>
                </c:pt>
                <c:pt idx="1">
                  <c:v>Tidak tahu</c:v>
                </c:pt>
                <c:pt idx="2">
                  <c:v>Ragu-ragu</c:v>
                </c:pt>
              </c:strCache>
            </c:strRef>
          </c:cat>
          <c:val>
            <c:numRef>
              <c:f>Sheet1!$D$2:$D$5</c:f>
              <c:numCache>
                <c:formatCode>General</c:formatCode>
                <c:ptCount val="4"/>
                <c:pt idx="2">
                  <c:v>15</c:v>
                </c:pt>
              </c:numCache>
            </c:numRef>
          </c:val>
          <c:extLst>
            <c:ext xmlns:c16="http://schemas.microsoft.com/office/drawing/2014/chart" uri="{C3380CC4-5D6E-409C-BE32-E72D297353CC}">
              <c16:uniqueId val="{00000002-DF9C-4D33-B030-699763A35416}"/>
            </c:ext>
          </c:extLst>
        </c:ser>
        <c:dLbls>
          <c:showLegendKey val="0"/>
          <c:showVal val="0"/>
          <c:showCatName val="0"/>
          <c:showSerName val="0"/>
          <c:showPercent val="0"/>
          <c:showBubbleSize val="0"/>
        </c:dLbls>
        <c:gapWidth val="219"/>
        <c:overlap val="-27"/>
        <c:axId val="277027904"/>
        <c:axId val="277026920"/>
      </c:barChart>
      <c:catAx>
        <c:axId val="27702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7026920"/>
        <c:crosses val="autoZero"/>
        <c:auto val="1"/>
        <c:lblAlgn val="ctr"/>
        <c:lblOffset val="100"/>
        <c:noMultiLvlLbl val="0"/>
      </c:catAx>
      <c:valAx>
        <c:axId val="277026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27702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95FE-6D0F-4874-8A1B-937F67194B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8D44B75B-AD33-48AD-836E-8B4D3B487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F1A78C65-F1A8-4572-8FDA-2D0AC0483FA9}"/>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97706323-A02D-44B7-B79D-853B8ABC640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6A4FAEDC-3BAA-46FD-BFF5-FB56C35DC4B6}"/>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231432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081B-AD74-45DA-B86E-C590A85AF160}"/>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02919920-6090-4E95-81A7-B7ADED582C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9127B14E-0975-4402-90E6-9756AF7D73A1}"/>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0B94CC8C-2843-4C65-805E-DA52F86ABC4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8D1A0AB5-4021-4A7A-81E5-52879EB062FE}"/>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229218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85E6C-B07A-404B-A0D4-277AD51687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471E0504-2A70-43BC-9FC1-D1B30CC42B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F95DDBB9-7FE1-4F70-AFE0-82CB347A2614}"/>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3FB14036-369A-41C8-BCD6-D8DCD4C247B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D4B222E-EA96-4987-9ADF-BA284ABBC3AF}"/>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163424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E54B-EC8A-46E8-93FF-319C9B0551B1}"/>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986B20E9-677E-4287-9436-82B8E6BB92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851B087-9F84-4A18-AB56-A3F5872E7142}"/>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2E76412C-FD3F-4BC7-87D3-EF93E56B435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2AF74F3A-0711-4358-83AB-95BFA8ADF8BC}"/>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101863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71E5-C7B6-4605-8654-043673CDE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C993DDFA-DF2F-496E-99A8-D89B789505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1F242B-8313-45A4-9420-99D5F870E267}"/>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4E38EFDB-8864-494E-8036-F74179FEA6A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32929F6-97EA-4EA3-91A7-7999421AB5A8}"/>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213314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67FC-7E80-4909-B40B-6517E84B584E}"/>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4DC891F1-E087-4036-AC92-C34ED5F8D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A7E4EA46-0F1D-46A3-BAC7-8777C76E4C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A0AC0D8F-5E30-49F1-BB65-6CC4BEE9AFDE}"/>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6" name="Footer Placeholder 5">
            <a:extLst>
              <a:ext uri="{FF2B5EF4-FFF2-40B4-BE49-F238E27FC236}">
                <a16:creationId xmlns:a16="http://schemas.microsoft.com/office/drawing/2014/main" id="{1F87D83E-7E12-4C36-A43F-1BEC5C373759}"/>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246D7B7C-5CCE-4BAA-8B09-6DD7E7FC4C10}"/>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301739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B6DB-A3C4-4858-8FA9-E0AC2AD7B7FA}"/>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A85F525-064D-4C7B-87A5-908ED8DAA0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C739F9-7224-4883-A370-CD3F69F51D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AD2A72BF-822C-43A3-B94D-6A4DD9A76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8BD70C-7747-4E0C-B241-725C4BFD33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C7F4EBE5-9D05-4C80-BA49-128E7D248E12}"/>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8" name="Footer Placeholder 7">
            <a:extLst>
              <a:ext uri="{FF2B5EF4-FFF2-40B4-BE49-F238E27FC236}">
                <a16:creationId xmlns:a16="http://schemas.microsoft.com/office/drawing/2014/main" id="{4D0B2823-AEDD-4AFF-AF77-8BDC4BDF1A6D}"/>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8809064D-5358-4C3A-9137-7692D139B325}"/>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87115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834FD-BEEA-443B-B979-98CFE2133CB7}"/>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95D8B562-F714-4342-8223-63702EDC670B}"/>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4" name="Footer Placeholder 3">
            <a:extLst>
              <a:ext uri="{FF2B5EF4-FFF2-40B4-BE49-F238E27FC236}">
                <a16:creationId xmlns:a16="http://schemas.microsoft.com/office/drawing/2014/main" id="{58C26E25-6AF1-4000-A8FA-267E7803FE95}"/>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61D8D646-E3AA-46DC-861F-F1448CA2D2CB}"/>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423977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3DBAEA-D199-445A-B443-D96BC4DC9D68}"/>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3" name="Footer Placeholder 2">
            <a:extLst>
              <a:ext uri="{FF2B5EF4-FFF2-40B4-BE49-F238E27FC236}">
                <a16:creationId xmlns:a16="http://schemas.microsoft.com/office/drawing/2014/main" id="{8C1AF0C5-0858-4737-8BD8-B6CB7CD4F3E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DB233E41-D0D6-4543-8BA8-C9E2CAAC84AE}"/>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30971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147C4-434B-4038-B80D-D5AE165A3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96ABEE5F-8627-49E1-A2EE-63CAA807A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E8993803-65A1-4BDA-B0F1-101380B9F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4FAB56-89C3-4755-BA94-70060F70F9A8}"/>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6" name="Footer Placeholder 5">
            <a:extLst>
              <a:ext uri="{FF2B5EF4-FFF2-40B4-BE49-F238E27FC236}">
                <a16:creationId xmlns:a16="http://schemas.microsoft.com/office/drawing/2014/main" id="{5BCFDB3C-12DB-4D7A-AAF1-67F7330C100B}"/>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E27BE422-FCAC-4C58-B6C6-80EE83B82A96}"/>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60311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36817-BE3A-4B93-9A51-D515AD3A7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9E0E4D03-91A1-42A3-853A-03F519FC94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96CAD5DD-26A4-4EFB-B519-77A419F9A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87E70-0543-4D67-A46C-0B52204E0542}"/>
              </a:ext>
            </a:extLst>
          </p:cNvPr>
          <p:cNvSpPr>
            <a:spLocks noGrp="1"/>
          </p:cNvSpPr>
          <p:nvPr>
            <p:ph type="dt" sz="half" idx="10"/>
          </p:nvPr>
        </p:nvSpPr>
        <p:spPr/>
        <p:txBody>
          <a:bodyPr/>
          <a:lstStyle/>
          <a:p>
            <a:fld id="{9A27174A-1934-4807-8623-728ADAA73381}" type="datetimeFigureOut">
              <a:rPr lang="id-ID" smtClean="0"/>
              <a:t>11/03/2019</a:t>
            </a:fld>
            <a:endParaRPr lang="id-ID"/>
          </a:p>
        </p:txBody>
      </p:sp>
      <p:sp>
        <p:nvSpPr>
          <p:cNvPr id="6" name="Footer Placeholder 5">
            <a:extLst>
              <a:ext uri="{FF2B5EF4-FFF2-40B4-BE49-F238E27FC236}">
                <a16:creationId xmlns:a16="http://schemas.microsoft.com/office/drawing/2014/main" id="{118EAD68-6BFF-4BDB-AA54-072C49BA88E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B00F7A-1D9F-4124-BCE9-694B6F0A3E1D}"/>
              </a:ext>
            </a:extLst>
          </p:cNvPr>
          <p:cNvSpPr>
            <a:spLocks noGrp="1"/>
          </p:cNvSpPr>
          <p:nvPr>
            <p:ph type="sldNum" sz="quarter" idx="12"/>
          </p:nvPr>
        </p:nvSpPr>
        <p:spPr/>
        <p:txBody>
          <a:bodyPr/>
          <a:lstStyle/>
          <a:p>
            <a:fld id="{824FAA18-74BE-4182-8578-25135A07B568}" type="slidenum">
              <a:rPr lang="id-ID" smtClean="0"/>
              <a:t>‹#›</a:t>
            </a:fld>
            <a:endParaRPr lang="id-ID"/>
          </a:p>
        </p:txBody>
      </p:sp>
    </p:spTree>
    <p:extLst>
      <p:ext uri="{BB962C8B-B14F-4D97-AF65-F5344CB8AC3E}">
        <p14:creationId xmlns:p14="http://schemas.microsoft.com/office/powerpoint/2010/main" val="407124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9A02D5-6CC9-4863-9833-5D0955AB9C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2E9A50F4-1923-42E8-9931-BFE726568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0FC7EA98-8584-4D69-B003-80BD4948E5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7174A-1934-4807-8623-728ADAA73381}" type="datetimeFigureOut">
              <a:rPr lang="id-ID" smtClean="0"/>
              <a:t>11/03/2019</a:t>
            </a:fld>
            <a:endParaRPr lang="id-ID"/>
          </a:p>
        </p:txBody>
      </p:sp>
      <p:sp>
        <p:nvSpPr>
          <p:cNvPr id="5" name="Footer Placeholder 4">
            <a:extLst>
              <a:ext uri="{FF2B5EF4-FFF2-40B4-BE49-F238E27FC236}">
                <a16:creationId xmlns:a16="http://schemas.microsoft.com/office/drawing/2014/main" id="{690214C8-4243-4EB2-B76B-1B10314D7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62A35720-7381-4E2F-892B-9BB65C53D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FAA18-74BE-4182-8578-25135A07B568}" type="slidenum">
              <a:rPr lang="id-ID" smtClean="0"/>
              <a:t>‹#›</a:t>
            </a:fld>
            <a:endParaRPr lang="id-ID"/>
          </a:p>
        </p:txBody>
      </p:sp>
    </p:spTree>
    <p:extLst>
      <p:ext uri="{BB962C8B-B14F-4D97-AF65-F5344CB8AC3E}">
        <p14:creationId xmlns:p14="http://schemas.microsoft.com/office/powerpoint/2010/main" val="394223185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C0BDD-0874-48D8-BA61-403AB1473C5D}"/>
              </a:ext>
            </a:extLst>
          </p:cNvPr>
          <p:cNvSpPr>
            <a:spLocks noGrp="1"/>
          </p:cNvSpPr>
          <p:nvPr>
            <p:ph type="ctrTitle"/>
          </p:nvPr>
        </p:nvSpPr>
        <p:spPr/>
        <p:txBody>
          <a:bodyPr/>
          <a:lstStyle/>
          <a:p>
            <a:r>
              <a:rPr lang="id-ID" dirty="0"/>
              <a:t>Questioner result of Pangolin </a:t>
            </a:r>
          </a:p>
        </p:txBody>
      </p:sp>
      <p:sp>
        <p:nvSpPr>
          <p:cNvPr id="3" name="Subtitle 2">
            <a:extLst>
              <a:ext uri="{FF2B5EF4-FFF2-40B4-BE49-F238E27FC236}">
                <a16:creationId xmlns:a16="http://schemas.microsoft.com/office/drawing/2014/main" id="{35B6F215-B495-4AAC-AA9B-FBA499B30371}"/>
              </a:ext>
            </a:extLst>
          </p:cNvPr>
          <p:cNvSpPr>
            <a:spLocks noGrp="1"/>
          </p:cNvSpPr>
          <p:nvPr>
            <p:ph type="subTitle" idx="1"/>
          </p:nvPr>
        </p:nvSpPr>
        <p:spPr/>
        <p:txBody>
          <a:bodyPr/>
          <a:lstStyle/>
          <a:p>
            <a:r>
              <a:rPr lang="id-ID" dirty="0"/>
              <a:t>Created by Zio, Taha, Zafira</a:t>
            </a:r>
          </a:p>
          <a:p>
            <a:r>
              <a:rPr lang="id-ID" dirty="0"/>
              <a:t>Grade 5 for Exhibition project </a:t>
            </a:r>
          </a:p>
        </p:txBody>
      </p:sp>
    </p:spTree>
    <p:extLst>
      <p:ext uri="{BB962C8B-B14F-4D97-AF65-F5344CB8AC3E}">
        <p14:creationId xmlns:p14="http://schemas.microsoft.com/office/powerpoint/2010/main" val="221084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F464-F059-43D4-B842-5E368B0BD35B}"/>
              </a:ext>
            </a:extLst>
          </p:cNvPr>
          <p:cNvSpPr>
            <a:spLocks noGrp="1"/>
          </p:cNvSpPr>
          <p:nvPr>
            <p:ph type="title"/>
          </p:nvPr>
        </p:nvSpPr>
        <p:spPr/>
        <p:txBody>
          <a:bodyPr>
            <a:normAutofit fontScale="90000"/>
          </a:bodyPr>
          <a:lstStyle/>
          <a:p>
            <a:r>
              <a:rPr lang="id-ID" sz="2400" dirty="0"/>
              <a:t>Pertanyaan/Question 9:</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bahwa</a:t>
            </a:r>
            <a:r>
              <a:rPr lang="en-ID" sz="2400" dirty="0"/>
              <a:t> </a:t>
            </a:r>
            <a:r>
              <a:rPr lang="en-ID" sz="2400" dirty="0" err="1"/>
              <a:t>hanya</a:t>
            </a:r>
            <a:r>
              <a:rPr lang="en-ID" sz="2400" dirty="0"/>
              <a:t> </a:t>
            </a:r>
            <a:r>
              <a:rPr lang="en-ID" sz="2400" dirty="0" err="1"/>
              <a:t>ada</a:t>
            </a:r>
            <a:r>
              <a:rPr lang="en-ID" sz="2400" dirty="0"/>
              <a:t> 1 </a:t>
            </a:r>
            <a:r>
              <a:rPr lang="en-ID" sz="2400" dirty="0" err="1"/>
              <a:t>jenis</a:t>
            </a:r>
            <a:r>
              <a:rPr lang="en-ID" sz="2400" dirty="0"/>
              <a:t> </a:t>
            </a:r>
            <a:r>
              <a:rPr lang="en-ID" sz="2400" dirty="0" err="1"/>
              <a:t>Trenggiling</a:t>
            </a:r>
            <a:r>
              <a:rPr lang="en-ID" sz="2400" dirty="0"/>
              <a:t> di Indonesia?</a:t>
            </a:r>
            <a:br>
              <a:rPr lang="id-ID" sz="2400" dirty="0"/>
            </a:br>
            <a:r>
              <a:rPr lang="en-ID" sz="2400" i="1" dirty="0"/>
              <a:t>Do you know that there is only one type of Pangolin in Indonesia?</a:t>
            </a:r>
            <a:br>
              <a:rPr lang="id-ID" sz="2400" i="1" dirty="0"/>
            </a:br>
            <a:r>
              <a:rPr lang="id-ID" sz="2400" i="1" dirty="0"/>
              <a:t>Result:Know/tahu:25,Do not know/tidak tahu:60, Doubt/ragu-ragu:15</a:t>
            </a:r>
            <a:endParaRPr lang="id-ID" sz="2400" dirty="0"/>
          </a:p>
        </p:txBody>
      </p:sp>
      <p:graphicFrame>
        <p:nvGraphicFramePr>
          <p:cNvPr id="14" name="Content Placeholder 13">
            <a:extLst>
              <a:ext uri="{FF2B5EF4-FFF2-40B4-BE49-F238E27FC236}">
                <a16:creationId xmlns:a16="http://schemas.microsoft.com/office/drawing/2014/main" id="{DE3163A0-5818-4A43-A555-E47FE0658129}"/>
              </a:ext>
            </a:extLst>
          </p:cNvPr>
          <p:cNvGraphicFramePr>
            <a:graphicFrameLocks noGrp="1"/>
          </p:cNvGraphicFramePr>
          <p:nvPr>
            <p:ph idx="1"/>
            <p:extLst>
              <p:ext uri="{D42A27DB-BD31-4B8C-83A1-F6EECF244321}">
                <p14:modId xmlns:p14="http://schemas.microsoft.com/office/powerpoint/2010/main" val="334865806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865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761B-CAB6-4F4B-86E4-E85EA80AEDC5}"/>
              </a:ext>
            </a:extLst>
          </p:cNvPr>
          <p:cNvSpPr>
            <a:spLocks noGrp="1"/>
          </p:cNvSpPr>
          <p:nvPr>
            <p:ph type="title"/>
          </p:nvPr>
        </p:nvSpPr>
        <p:spPr/>
        <p:txBody>
          <a:bodyPr>
            <a:normAutofit fontScale="90000"/>
          </a:bodyPr>
          <a:lstStyle/>
          <a:p>
            <a:r>
              <a:rPr lang="id-ID" sz="2400" dirty="0"/>
              <a:t>Pertanyaan/Question 10:</a:t>
            </a:r>
            <a:r>
              <a:rPr lang="en-ID" sz="2400" dirty="0" err="1"/>
              <a:t>Apakah</a:t>
            </a:r>
            <a:r>
              <a:rPr lang="en-ID" sz="2400" dirty="0"/>
              <a:t> </a:t>
            </a:r>
            <a:r>
              <a:rPr lang="en-ID" sz="2400" dirty="0" err="1"/>
              <a:t>kamu</a:t>
            </a:r>
            <a:r>
              <a:rPr lang="en-ID" sz="2400" dirty="0"/>
              <a:t> </a:t>
            </a:r>
            <a:r>
              <a:rPr lang="en-ID" sz="2400" dirty="0" err="1"/>
              <a:t>tahu</a:t>
            </a:r>
            <a:r>
              <a:rPr lang="en-ID" sz="2400" dirty="0"/>
              <a:t> </a:t>
            </a:r>
            <a:r>
              <a:rPr lang="en-ID" sz="2400" dirty="0" err="1"/>
              <a:t>bahwa</a:t>
            </a:r>
            <a:r>
              <a:rPr lang="en-ID" sz="2400" dirty="0"/>
              <a:t> </a:t>
            </a:r>
            <a:r>
              <a:rPr lang="en-ID" sz="2400" dirty="0" err="1"/>
              <a:t>trenggiling</a:t>
            </a:r>
            <a:r>
              <a:rPr lang="en-ID" sz="2400" dirty="0"/>
              <a:t> </a:t>
            </a:r>
            <a:r>
              <a:rPr lang="en-ID" sz="2400" dirty="0" err="1"/>
              <a:t>merupakan</a:t>
            </a:r>
            <a:r>
              <a:rPr lang="en-ID" sz="2400" dirty="0"/>
              <a:t> </a:t>
            </a:r>
            <a:r>
              <a:rPr lang="en-ID" sz="2400" dirty="0" err="1"/>
              <a:t>hewan</a:t>
            </a:r>
            <a:r>
              <a:rPr lang="en-ID" sz="2400" dirty="0"/>
              <a:t> yang </a:t>
            </a:r>
            <a:r>
              <a:rPr lang="en-ID" sz="2400" dirty="0" err="1"/>
              <a:t>dilindungi</a:t>
            </a:r>
            <a:r>
              <a:rPr lang="en-ID" sz="2400" dirty="0"/>
              <a:t>?</a:t>
            </a:r>
            <a:br>
              <a:rPr lang="id-ID" sz="2400" dirty="0"/>
            </a:br>
            <a:r>
              <a:rPr lang="en-ID" sz="2400" i="1" dirty="0"/>
              <a:t>Do you know that Pangolin is a protected animal?</a:t>
            </a:r>
            <a:br>
              <a:rPr lang="id-ID" sz="2400" i="1" dirty="0"/>
            </a:br>
            <a:r>
              <a:rPr lang="id-ID" sz="2400" i="1" dirty="0"/>
              <a:t>Result: Know/tahu:62, Do not know/tidak tahu:28, Doubt/ragu-ragu:10</a:t>
            </a:r>
            <a:endParaRPr lang="id-ID" sz="2400" dirty="0"/>
          </a:p>
        </p:txBody>
      </p:sp>
      <p:graphicFrame>
        <p:nvGraphicFramePr>
          <p:cNvPr id="6" name="Content Placeholder 5">
            <a:extLst>
              <a:ext uri="{FF2B5EF4-FFF2-40B4-BE49-F238E27FC236}">
                <a16:creationId xmlns:a16="http://schemas.microsoft.com/office/drawing/2014/main" id="{A4E0515C-C1F1-47AC-ADD0-E3DDBE79C067}"/>
              </a:ext>
            </a:extLst>
          </p:cNvPr>
          <p:cNvGraphicFramePr>
            <a:graphicFrameLocks noGrp="1"/>
          </p:cNvGraphicFramePr>
          <p:nvPr>
            <p:ph idx="1"/>
            <p:extLst>
              <p:ext uri="{D42A27DB-BD31-4B8C-83A1-F6EECF244321}">
                <p14:modId xmlns:p14="http://schemas.microsoft.com/office/powerpoint/2010/main" val="191300176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881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5CCDF-BADF-4997-B269-49D1323D710F}"/>
              </a:ext>
            </a:extLst>
          </p:cNvPr>
          <p:cNvSpPr>
            <a:spLocks noGrp="1"/>
          </p:cNvSpPr>
          <p:nvPr>
            <p:ph type="title"/>
          </p:nvPr>
        </p:nvSpPr>
        <p:spPr/>
        <p:txBody>
          <a:bodyPr>
            <a:normAutofit/>
          </a:bodyPr>
          <a:lstStyle/>
          <a:p>
            <a:r>
              <a:rPr lang="id-ID" sz="2400" dirty="0"/>
              <a:t>Pertanyaan/Question 1: </a:t>
            </a:r>
            <a:r>
              <a:rPr lang="en-ID" sz="2400" dirty="0" err="1"/>
              <a:t>Apakah</a:t>
            </a:r>
            <a:r>
              <a:rPr lang="en-ID" sz="2400" dirty="0"/>
              <a:t> </a:t>
            </a:r>
            <a:r>
              <a:rPr lang="en-ID" sz="2400" dirty="0" err="1"/>
              <a:t>anda</a:t>
            </a:r>
            <a:r>
              <a:rPr lang="en-ID" sz="2400" dirty="0"/>
              <a:t> </a:t>
            </a:r>
            <a:r>
              <a:rPr lang="en-ID" sz="2400" dirty="0" err="1"/>
              <a:t>mengetahui</a:t>
            </a:r>
            <a:r>
              <a:rPr lang="en-ID" sz="2400" dirty="0"/>
              <a:t> </a:t>
            </a:r>
            <a:r>
              <a:rPr lang="en-ID" sz="2400" dirty="0" err="1"/>
              <a:t>apa</a:t>
            </a:r>
            <a:r>
              <a:rPr lang="en-ID" sz="2400" dirty="0"/>
              <a:t> </a:t>
            </a:r>
            <a:r>
              <a:rPr lang="en-ID" sz="2400" dirty="0" err="1"/>
              <a:t>trenggiling</a:t>
            </a:r>
            <a:r>
              <a:rPr lang="en-ID" sz="2400" dirty="0"/>
              <a:t> </a:t>
            </a:r>
            <a:r>
              <a:rPr lang="en-ID" sz="2400" dirty="0" err="1"/>
              <a:t>itu</a:t>
            </a:r>
            <a:r>
              <a:rPr lang="en-ID" sz="2400" dirty="0"/>
              <a:t>?</a:t>
            </a:r>
            <a:br>
              <a:rPr lang="id-ID" sz="2400" dirty="0"/>
            </a:br>
            <a:r>
              <a:rPr lang="en-ID" sz="2400" i="1" dirty="0"/>
              <a:t>Do you know what an Pangolin is?</a:t>
            </a:r>
            <a:br>
              <a:rPr lang="id-ID" sz="2400" i="1" dirty="0"/>
            </a:br>
            <a:r>
              <a:rPr lang="id-ID" sz="2400" i="1" dirty="0"/>
              <a:t>Result: Know/Tahu=51, Do not know/Tidak tahu 33, Doubt/Ragu-ragu=16</a:t>
            </a:r>
            <a:endParaRPr lang="id-ID" sz="2400" dirty="0"/>
          </a:p>
        </p:txBody>
      </p:sp>
      <p:graphicFrame>
        <p:nvGraphicFramePr>
          <p:cNvPr id="10" name="Content Placeholder 9">
            <a:extLst>
              <a:ext uri="{FF2B5EF4-FFF2-40B4-BE49-F238E27FC236}">
                <a16:creationId xmlns:a16="http://schemas.microsoft.com/office/drawing/2014/main" id="{FA23AB40-054F-42A9-A366-93EFE796F8EF}"/>
              </a:ext>
            </a:extLst>
          </p:cNvPr>
          <p:cNvGraphicFramePr>
            <a:graphicFrameLocks noGrp="1"/>
          </p:cNvGraphicFramePr>
          <p:nvPr>
            <p:ph idx="1"/>
            <p:extLst>
              <p:ext uri="{D42A27DB-BD31-4B8C-83A1-F6EECF244321}">
                <p14:modId xmlns:p14="http://schemas.microsoft.com/office/powerpoint/2010/main" val="378939608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849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2EC15-50C1-4913-8D70-69F362295787}"/>
              </a:ext>
            </a:extLst>
          </p:cNvPr>
          <p:cNvSpPr>
            <a:spLocks noGrp="1"/>
          </p:cNvSpPr>
          <p:nvPr>
            <p:ph type="title"/>
          </p:nvPr>
        </p:nvSpPr>
        <p:spPr/>
        <p:txBody>
          <a:bodyPr>
            <a:normAutofit/>
          </a:bodyPr>
          <a:lstStyle/>
          <a:p>
            <a:r>
              <a:rPr lang="id-ID" sz="2400" dirty="0"/>
              <a:t>Question 2: </a:t>
            </a:r>
            <a:r>
              <a:rPr lang="en-ID" sz="2400" dirty="0" err="1"/>
              <a:t>Apakah</a:t>
            </a:r>
            <a:r>
              <a:rPr lang="en-ID" sz="2400" dirty="0"/>
              <a:t> </a:t>
            </a:r>
            <a:r>
              <a:rPr lang="en-ID" sz="2400" dirty="0" err="1"/>
              <a:t>anda</a:t>
            </a:r>
            <a:r>
              <a:rPr lang="en-ID" sz="2400" dirty="0"/>
              <a:t> </a:t>
            </a:r>
            <a:r>
              <a:rPr lang="en-ID" sz="2400" dirty="0" err="1"/>
              <a:t>mengetahui</a:t>
            </a:r>
            <a:r>
              <a:rPr lang="en-ID" sz="2400" dirty="0"/>
              <a:t> </a:t>
            </a:r>
            <a:r>
              <a:rPr lang="en-ID" sz="2400" dirty="0" err="1"/>
              <a:t>perbedaan</a:t>
            </a:r>
            <a:r>
              <a:rPr lang="en-ID" sz="2400" dirty="0"/>
              <a:t> </a:t>
            </a:r>
            <a:r>
              <a:rPr lang="en-ID" sz="2400" dirty="0" err="1"/>
              <a:t>antara</a:t>
            </a:r>
            <a:r>
              <a:rPr lang="en-ID" sz="2400" dirty="0"/>
              <a:t> </a:t>
            </a:r>
            <a:r>
              <a:rPr lang="en-ID" sz="2400" dirty="0" err="1"/>
              <a:t>Trenggiling</a:t>
            </a:r>
            <a:r>
              <a:rPr lang="en-ID" sz="2400" dirty="0"/>
              <a:t> dan Armadillo?</a:t>
            </a:r>
            <a:br>
              <a:rPr lang="id-ID" sz="2400" dirty="0"/>
            </a:br>
            <a:r>
              <a:rPr lang="en-ID" sz="2400" i="1" dirty="0"/>
              <a:t>Do you know the difference between Pangolin and Armadillo?</a:t>
            </a:r>
            <a:r>
              <a:rPr lang="id-ID" sz="2400" i="1" dirty="0"/>
              <a:t> </a:t>
            </a:r>
            <a:br>
              <a:rPr lang="id-ID" sz="2400" i="1" dirty="0"/>
            </a:br>
            <a:r>
              <a:rPr lang="id-ID" sz="2400" i="1" dirty="0"/>
              <a:t>Result: Know/tahu=20, Do not know/tidak tahu=58, Doubt/Ragu-ragu=20 </a:t>
            </a:r>
            <a:endParaRPr lang="id-ID" sz="2400" dirty="0"/>
          </a:p>
        </p:txBody>
      </p:sp>
      <p:graphicFrame>
        <p:nvGraphicFramePr>
          <p:cNvPr id="6" name="Content Placeholder 5">
            <a:extLst>
              <a:ext uri="{FF2B5EF4-FFF2-40B4-BE49-F238E27FC236}">
                <a16:creationId xmlns:a16="http://schemas.microsoft.com/office/drawing/2014/main" id="{C189EB96-EB6C-421E-A3D4-3C96589673C0}"/>
              </a:ext>
            </a:extLst>
          </p:cNvPr>
          <p:cNvGraphicFramePr>
            <a:graphicFrameLocks noGrp="1"/>
          </p:cNvGraphicFramePr>
          <p:nvPr>
            <p:ph idx="1"/>
            <p:extLst>
              <p:ext uri="{D42A27DB-BD31-4B8C-83A1-F6EECF244321}">
                <p14:modId xmlns:p14="http://schemas.microsoft.com/office/powerpoint/2010/main" val="36730331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386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DF2B-00CA-42F9-AEDE-FB68E89179C8}"/>
              </a:ext>
            </a:extLst>
          </p:cNvPr>
          <p:cNvSpPr>
            <a:spLocks noGrp="1"/>
          </p:cNvSpPr>
          <p:nvPr>
            <p:ph type="title"/>
          </p:nvPr>
        </p:nvSpPr>
        <p:spPr/>
        <p:txBody>
          <a:bodyPr>
            <a:normAutofit fontScale="90000"/>
          </a:bodyPr>
          <a:lstStyle/>
          <a:p>
            <a:r>
              <a:rPr lang="id-ID" sz="2400" dirty="0"/>
              <a:t>Pertanyaan/Question 3: </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bahwa</a:t>
            </a:r>
            <a:r>
              <a:rPr lang="en-ID" sz="2400" dirty="0"/>
              <a:t> </a:t>
            </a:r>
            <a:r>
              <a:rPr lang="en-ID" sz="2400" dirty="0" err="1"/>
              <a:t>memelihara</a:t>
            </a:r>
            <a:r>
              <a:rPr lang="en-ID" sz="2400" dirty="0"/>
              <a:t> </a:t>
            </a:r>
            <a:r>
              <a:rPr lang="en-ID" sz="2400" dirty="0" err="1"/>
              <a:t>trenggiling</a:t>
            </a:r>
            <a:r>
              <a:rPr lang="en-ID" sz="2400" dirty="0"/>
              <a:t> </a:t>
            </a:r>
            <a:r>
              <a:rPr lang="en-ID" sz="2400" dirty="0" err="1"/>
              <a:t>sebagai</a:t>
            </a:r>
            <a:r>
              <a:rPr lang="en-ID" sz="2400" dirty="0"/>
              <a:t> </a:t>
            </a:r>
            <a:r>
              <a:rPr lang="en-ID" sz="2400" dirty="0" err="1"/>
              <a:t>hewan</a:t>
            </a:r>
            <a:r>
              <a:rPr lang="en-ID" sz="2400" dirty="0"/>
              <a:t> </a:t>
            </a:r>
            <a:r>
              <a:rPr lang="en-ID" sz="2400" dirty="0" err="1"/>
              <a:t>peliharaan</a:t>
            </a:r>
            <a:r>
              <a:rPr lang="en-ID" sz="2400" dirty="0"/>
              <a:t> </a:t>
            </a:r>
            <a:r>
              <a:rPr lang="en-ID" sz="2400" dirty="0" err="1"/>
              <a:t>adalah</a:t>
            </a:r>
            <a:r>
              <a:rPr lang="en-ID" sz="2400" dirty="0"/>
              <a:t> illegal?</a:t>
            </a:r>
            <a:br>
              <a:rPr lang="id-ID" sz="2400" dirty="0"/>
            </a:br>
            <a:r>
              <a:rPr lang="en-ID" sz="2400" i="1" dirty="0"/>
              <a:t>Do you know</a:t>
            </a:r>
            <a:r>
              <a:rPr lang="id-ID" sz="2400" i="1" dirty="0"/>
              <a:t> </a:t>
            </a:r>
            <a:r>
              <a:rPr lang="en-ID" sz="2400" i="1" dirty="0"/>
              <a:t>that keeping an Pangolin as a pet is illegal?</a:t>
            </a:r>
            <a:r>
              <a:rPr lang="id-ID" sz="2400" i="1" dirty="0"/>
              <a:t> </a:t>
            </a:r>
            <a:br>
              <a:rPr lang="id-ID" sz="2400" i="1" dirty="0"/>
            </a:br>
            <a:r>
              <a:rPr lang="id-ID" sz="2400" i="1" dirty="0"/>
              <a:t>Result: Know/Tahu=42, Do not know/Tidak tahu=49, Doubt/Ragu-ragu=8 </a:t>
            </a:r>
            <a:endParaRPr lang="id-ID" sz="2400" dirty="0"/>
          </a:p>
        </p:txBody>
      </p:sp>
      <p:graphicFrame>
        <p:nvGraphicFramePr>
          <p:cNvPr id="6" name="Content Placeholder 5">
            <a:extLst>
              <a:ext uri="{FF2B5EF4-FFF2-40B4-BE49-F238E27FC236}">
                <a16:creationId xmlns:a16="http://schemas.microsoft.com/office/drawing/2014/main" id="{D8E0F192-CEF4-45CB-9678-7C37F37DD764}"/>
              </a:ext>
            </a:extLst>
          </p:cNvPr>
          <p:cNvGraphicFramePr>
            <a:graphicFrameLocks noGrp="1"/>
          </p:cNvGraphicFramePr>
          <p:nvPr>
            <p:ph idx="1"/>
            <p:extLst>
              <p:ext uri="{D42A27DB-BD31-4B8C-83A1-F6EECF244321}">
                <p14:modId xmlns:p14="http://schemas.microsoft.com/office/powerpoint/2010/main" val="301150161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326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4DED7-9F2C-488A-94E8-BEA15C3F6E64}"/>
              </a:ext>
            </a:extLst>
          </p:cNvPr>
          <p:cNvSpPr>
            <a:spLocks noGrp="1"/>
          </p:cNvSpPr>
          <p:nvPr>
            <p:ph type="title"/>
          </p:nvPr>
        </p:nvSpPr>
        <p:spPr/>
        <p:txBody>
          <a:bodyPr>
            <a:normAutofit/>
          </a:bodyPr>
          <a:lstStyle/>
          <a:p>
            <a:r>
              <a:rPr lang="id-ID" sz="2400" dirty="0"/>
              <a:t>Pertanyaan/Question 4: </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bahwa</a:t>
            </a:r>
            <a:r>
              <a:rPr lang="en-ID" sz="2400" dirty="0"/>
              <a:t> </a:t>
            </a:r>
            <a:r>
              <a:rPr lang="en-ID" sz="2400" dirty="0" err="1"/>
              <a:t>Trenggiling</a:t>
            </a:r>
            <a:r>
              <a:rPr lang="en-ID" sz="2400" dirty="0"/>
              <a:t> </a:t>
            </a:r>
            <a:r>
              <a:rPr lang="en-ID" sz="2400" dirty="0" err="1"/>
              <a:t>dihargai</a:t>
            </a:r>
            <a:r>
              <a:rPr lang="en-ID" sz="2400" dirty="0"/>
              <a:t> </a:t>
            </a:r>
            <a:r>
              <a:rPr lang="en-ID" sz="2400" dirty="0" err="1"/>
              <a:t>cukup</a:t>
            </a:r>
            <a:r>
              <a:rPr lang="en-ID" sz="2400" dirty="0"/>
              <a:t> mahal?</a:t>
            </a:r>
            <a:br>
              <a:rPr lang="id-ID" sz="2400" dirty="0"/>
            </a:br>
            <a:r>
              <a:rPr lang="en-ID" sz="2400" i="1" dirty="0"/>
              <a:t>Do you know that Pangolin is valued quite expensive?</a:t>
            </a:r>
            <a:br>
              <a:rPr lang="id-ID" sz="2400" i="1" dirty="0"/>
            </a:br>
            <a:r>
              <a:rPr lang="id-ID" sz="2400" i="1" dirty="0"/>
              <a:t>Result: Know/Tahu;45, Do not know/tidak tahu;38 Doubt/ragu-ragu;17</a:t>
            </a:r>
            <a:endParaRPr lang="id-ID" sz="2400" dirty="0"/>
          </a:p>
        </p:txBody>
      </p:sp>
      <p:graphicFrame>
        <p:nvGraphicFramePr>
          <p:cNvPr id="10" name="Content Placeholder 9">
            <a:extLst>
              <a:ext uri="{FF2B5EF4-FFF2-40B4-BE49-F238E27FC236}">
                <a16:creationId xmlns:a16="http://schemas.microsoft.com/office/drawing/2014/main" id="{DC6124B6-B35C-4CE9-A091-2D38C91C70A3}"/>
              </a:ext>
            </a:extLst>
          </p:cNvPr>
          <p:cNvGraphicFramePr>
            <a:graphicFrameLocks noGrp="1"/>
          </p:cNvGraphicFramePr>
          <p:nvPr>
            <p:ph idx="1"/>
            <p:extLst>
              <p:ext uri="{D42A27DB-BD31-4B8C-83A1-F6EECF244321}">
                <p14:modId xmlns:p14="http://schemas.microsoft.com/office/powerpoint/2010/main" val="419368285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844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6AD0-BC94-4521-B40A-41919D3E80A6}"/>
              </a:ext>
            </a:extLst>
          </p:cNvPr>
          <p:cNvSpPr>
            <a:spLocks noGrp="1"/>
          </p:cNvSpPr>
          <p:nvPr>
            <p:ph type="title"/>
          </p:nvPr>
        </p:nvSpPr>
        <p:spPr/>
        <p:txBody>
          <a:bodyPr>
            <a:normAutofit fontScale="90000"/>
          </a:bodyPr>
          <a:lstStyle/>
          <a:p>
            <a:r>
              <a:rPr lang="id-ID" sz="2400" dirty="0"/>
              <a:t>Pertanyaan/Question 5: </a:t>
            </a:r>
            <a:r>
              <a:rPr lang="en-ID" sz="2700" dirty="0" err="1"/>
              <a:t>Apakah</a:t>
            </a:r>
            <a:r>
              <a:rPr lang="en-ID" sz="2700" dirty="0"/>
              <a:t> </a:t>
            </a:r>
            <a:r>
              <a:rPr lang="en-ID" sz="2700" dirty="0" err="1"/>
              <a:t>anda</a:t>
            </a:r>
            <a:r>
              <a:rPr lang="en-ID" sz="2700" dirty="0"/>
              <a:t> </a:t>
            </a:r>
            <a:r>
              <a:rPr lang="en-ID" sz="2700" dirty="0" err="1"/>
              <a:t>tahu</a:t>
            </a:r>
            <a:r>
              <a:rPr lang="en-ID" sz="2700" dirty="0"/>
              <a:t> </a:t>
            </a:r>
            <a:r>
              <a:rPr lang="en-ID" sz="2700" dirty="0" err="1"/>
              <a:t>bahwa</a:t>
            </a:r>
            <a:r>
              <a:rPr lang="en-ID" sz="2700" dirty="0"/>
              <a:t> </a:t>
            </a:r>
            <a:r>
              <a:rPr lang="en-ID" sz="2700" dirty="0" err="1"/>
              <a:t>Trenggiling</a:t>
            </a:r>
            <a:r>
              <a:rPr lang="en-ID" sz="2700" dirty="0"/>
              <a:t> </a:t>
            </a:r>
            <a:r>
              <a:rPr lang="en-ID" sz="2700" dirty="0" err="1"/>
              <a:t>diburu</a:t>
            </a:r>
            <a:r>
              <a:rPr lang="en-ID" sz="2700" dirty="0"/>
              <a:t> </a:t>
            </a:r>
            <a:r>
              <a:rPr lang="en-ID" sz="2700" dirty="0" err="1"/>
              <a:t>untuk</a:t>
            </a:r>
            <a:r>
              <a:rPr lang="en-ID" sz="2700" dirty="0"/>
              <a:t> </a:t>
            </a:r>
            <a:r>
              <a:rPr lang="en-ID" sz="2700" dirty="0" err="1"/>
              <a:t>diambil</a:t>
            </a:r>
            <a:r>
              <a:rPr lang="en-ID" sz="2700" dirty="0"/>
              <a:t> </a:t>
            </a:r>
            <a:r>
              <a:rPr lang="en-ID" sz="2700" dirty="0" err="1"/>
              <a:t>daging</a:t>
            </a:r>
            <a:r>
              <a:rPr lang="en-ID" sz="2700" dirty="0"/>
              <a:t> dan </a:t>
            </a:r>
            <a:r>
              <a:rPr lang="en-ID" sz="2700" dirty="0" err="1"/>
              <a:t>sisiknya</a:t>
            </a:r>
            <a:r>
              <a:rPr lang="en-ID" sz="2700" dirty="0"/>
              <a:t>?</a:t>
            </a:r>
            <a:br>
              <a:rPr lang="id-ID" sz="2700" dirty="0"/>
            </a:br>
            <a:r>
              <a:rPr lang="en-ID" sz="2700" i="1" dirty="0"/>
              <a:t>Do you know that Pangolin is hunted for meat and scales?</a:t>
            </a:r>
            <a:r>
              <a:rPr lang="id-ID" sz="2700" dirty="0"/>
              <a:t> </a:t>
            </a:r>
            <a:br>
              <a:rPr lang="id-ID" sz="2700" dirty="0"/>
            </a:br>
            <a:r>
              <a:rPr lang="id-ID" sz="2700" dirty="0"/>
              <a:t>Result: Know/tahu: 43, Do not know/tidak tahu: 42, Doubt/ragu-ragu:16</a:t>
            </a:r>
          </a:p>
        </p:txBody>
      </p:sp>
      <p:graphicFrame>
        <p:nvGraphicFramePr>
          <p:cNvPr id="6" name="Content Placeholder 5">
            <a:extLst>
              <a:ext uri="{FF2B5EF4-FFF2-40B4-BE49-F238E27FC236}">
                <a16:creationId xmlns:a16="http://schemas.microsoft.com/office/drawing/2014/main" id="{9A414219-95A0-4545-B0AC-94EB1BD0FFCE}"/>
              </a:ext>
            </a:extLst>
          </p:cNvPr>
          <p:cNvGraphicFramePr>
            <a:graphicFrameLocks noGrp="1"/>
          </p:cNvGraphicFramePr>
          <p:nvPr>
            <p:ph idx="1"/>
            <p:extLst>
              <p:ext uri="{D42A27DB-BD31-4B8C-83A1-F6EECF244321}">
                <p14:modId xmlns:p14="http://schemas.microsoft.com/office/powerpoint/2010/main" val="349850267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994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C079-309B-4632-828E-14D72B16AD7A}"/>
              </a:ext>
            </a:extLst>
          </p:cNvPr>
          <p:cNvSpPr>
            <a:spLocks noGrp="1"/>
          </p:cNvSpPr>
          <p:nvPr>
            <p:ph type="title"/>
          </p:nvPr>
        </p:nvSpPr>
        <p:spPr/>
        <p:txBody>
          <a:bodyPr>
            <a:normAutofit fontScale="90000"/>
          </a:bodyPr>
          <a:lstStyle/>
          <a:p>
            <a:r>
              <a:rPr lang="id-ID" sz="2400" dirty="0"/>
              <a:t>Pertanyaan/Question 6:</a:t>
            </a:r>
            <a:r>
              <a:rPr lang="en-ID" sz="2400" dirty="0"/>
              <a:t> </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sisik</a:t>
            </a:r>
            <a:r>
              <a:rPr lang="en-ID" sz="2400" dirty="0"/>
              <a:t> </a:t>
            </a:r>
            <a:r>
              <a:rPr lang="en-ID" sz="2400" dirty="0" err="1"/>
              <a:t>trenggiling</a:t>
            </a:r>
            <a:r>
              <a:rPr lang="en-ID" sz="2400" dirty="0"/>
              <a:t> </a:t>
            </a:r>
            <a:r>
              <a:rPr lang="en-ID" sz="2400" dirty="0" err="1"/>
              <a:t>dimanfaatkan</a:t>
            </a:r>
            <a:r>
              <a:rPr lang="en-ID" sz="2400" dirty="0"/>
              <a:t> </a:t>
            </a:r>
            <a:r>
              <a:rPr lang="en-ID" sz="2400" dirty="0" err="1"/>
              <a:t>menjadi</a:t>
            </a:r>
            <a:r>
              <a:rPr lang="en-ID" sz="2400" dirty="0"/>
              <a:t> </a:t>
            </a:r>
            <a:r>
              <a:rPr lang="en-ID" sz="2400" dirty="0" err="1"/>
              <a:t>bahan</a:t>
            </a:r>
            <a:r>
              <a:rPr lang="en-ID" sz="2400" dirty="0"/>
              <a:t> </a:t>
            </a:r>
            <a:r>
              <a:rPr lang="en-ID" sz="2400" dirty="0" err="1"/>
              <a:t>obat-obatan</a:t>
            </a:r>
            <a:r>
              <a:rPr lang="en-ID" sz="2400" dirty="0"/>
              <a:t>?</a:t>
            </a:r>
            <a:br>
              <a:rPr lang="id-ID" sz="2400" dirty="0"/>
            </a:br>
            <a:r>
              <a:rPr lang="en-ID" sz="2400" i="1" dirty="0"/>
              <a:t>Do you know that pangolin scales are used as medicines?</a:t>
            </a:r>
            <a:br>
              <a:rPr lang="id-ID" sz="2400" i="1" dirty="0"/>
            </a:br>
            <a:r>
              <a:rPr lang="id-ID" sz="2400" i="1" dirty="0"/>
              <a:t>Result:Know/tahu:27,Do not know/tidak tahu:57, Doubt/ragu-ragu:16</a:t>
            </a:r>
            <a:endParaRPr lang="id-ID" sz="2400" dirty="0"/>
          </a:p>
        </p:txBody>
      </p:sp>
      <p:graphicFrame>
        <p:nvGraphicFramePr>
          <p:cNvPr id="6" name="Content Placeholder 5">
            <a:extLst>
              <a:ext uri="{FF2B5EF4-FFF2-40B4-BE49-F238E27FC236}">
                <a16:creationId xmlns:a16="http://schemas.microsoft.com/office/drawing/2014/main" id="{69332F97-D3AA-4DCF-BEF7-8195C9EE9A8E}"/>
              </a:ext>
            </a:extLst>
          </p:cNvPr>
          <p:cNvGraphicFramePr>
            <a:graphicFrameLocks noGrp="1"/>
          </p:cNvGraphicFramePr>
          <p:nvPr>
            <p:ph idx="1"/>
            <p:extLst>
              <p:ext uri="{D42A27DB-BD31-4B8C-83A1-F6EECF244321}">
                <p14:modId xmlns:p14="http://schemas.microsoft.com/office/powerpoint/2010/main" val="383665368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470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A2BA-9A5D-490F-9603-E073562A6FA9}"/>
              </a:ext>
            </a:extLst>
          </p:cNvPr>
          <p:cNvSpPr>
            <a:spLocks noGrp="1"/>
          </p:cNvSpPr>
          <p:nvPr>
            <p:ph type="title"/>
          </p:nvPr>
        </p:nvSpPr>
        <p:spPr/>
        <p:txBody>
          <a:bodyPr>
            <a:noAutofit/>
          </a:bodyPr>
          <a:lstStyle/>
          <a:p>
            <a:r>
              <a:rPr lang="id-ID" sz="2400" dirty="0"/>
              <a:t>Pertanyaan/Question 7:</a:t>
            </a:r>
            <a:r>
              <a:rPr lang="en-ID" sz="2400" dirty="0"/>
              <a:t> </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trenggiling</a:t>
            </a:r>
            <a:r>
              <a:rPr lang="en-ID" sz="2400" dirty="0"/>
              <a:t> </a:t>
            </a:r>
            <a:r>
              <a:rPr lang="en-ID" sz="2400" dirty="0" err="1"/>
              <a:t>merupakan</a:t>
            </a:r>
            <a:r>
              <a:rPr lang="en-ID" sz="2400" dirty="0"/>
              <a:t> salah </a:t>
            </a:r>
            <a:r>
              <a:rPr lang="en-ID" sz="2400" dirty="0" err="1"/>
              <a:t>satu</a:t>
            </a:r>
            <a:r>
              <a:rPr lang="en-ID" sz="2400" dirty="0"/>
              <a:t> </a:t>
            </a:r>
            <a:r>
              <a:rPr lang="en-ID" sz="2400" dirty="0" err="1"/>
              <a:t>binatang</a:t>
            </a:r>
            <a:r>
              <a:rPr lang="en-ID" sz="2400" dirty="0"/>
              <a:t> yang </a:t>
            </a:r>
            <a:r>
              <a:rPr lang="en-ID" sz="2400" dirty="0" err="1"/>
              <a:t>mudah</a:t>
            </a:r>
            <a:r>
              <a:rPr lang="en-ID" sz="2400" dirty="0"/>
              <a:t> stress </a:t>
            </a:r>
            <a:r>
              <a:rPr lang="en-ID" sz="2400" dirty="0" err="1"/>
              <a:t>hingga</a:t>
            </a:r>
            <a:r>
              <a:rPr lang="en-ID" sz="2400" dirty="0"/>
              <a:t> </a:t>
            </a:r>
            <a:r>
              <a:rPr lang="en-ID" sz="2400" dirty="0" err="1"/>
              <a:t>menyebabkan</a:t>
            </a:r>
            <a:r>
              <a:rPr lang="en-ID" sz="2400" dirty="0"/>
              <a:t> </a:t>
            </a:r>
            <a:r>
              <a:rPr lang="en-ID" sz="2400" dirty="0" err="1"/>
              <a:t>kematian</a:t>
            </a:r>
            <a:r>
              <a:rPr lang="en-ID" sz="2400" dirty="0"/>
              <a:t>?</a:t>
            </a:r>
            <a:br>
              <a:rPr lang="id-ID" sz="2400" dirty="0"/>
            </a:br>
            <a:r>
              <a:rPr lang="en-ID" sz="2400" i="1" dirty="0"/>
              <a:t>Do you know that Pangolin is one of the animals that is easily stressed to cause death?</a:t>
            </a:r>
            <a:br>
              <a:rPr lang="id-ID" sz="2400" i="1" dirty="0"/>
            </a:br>
            <a:r>
              <a:rPr lang="id-ID" sz="2400" i="1" dirty="0"/>
              <a:t>Result:Know/tahu:36, Do not know/tidak tahu:51, Doubt/ragu-ragu:12</a:t>
            </a:r>
            <a:endParaRPr lang="id-ID" sz="2400" dirty="0"/>
          </a:p>
        </p:txBody>
      </p:sp>
      <p:graphicFrame>
        <p:nvGraphicFramePr>
          <p:cNvPr id="6" name="Content Placeholder 5">
            <a:extLst>
              <a:ext uri="{FF2B5EF4-FFF2-40B4-BE49-F238E27FC236}">
                <a16:creationId xmlns:a16="http://schemas.microsoft.com/office/drawing/2014/main" id="{8147E946-7903-4760-A439-5F5FA611DD2F}"/>
              </a:ext>
            </a:extLst>
          </p:cNvPr>
          <p:cNvGraphicFramePr>
            <a:graphicFrameLocks noGrp="1"/>
          </p:cNvGraphicFramePr>
          <p:nvPr>
            <p:ph idx="1"/>
            <p:extLst>
              <p:ext uri="{D42A27DB-BD31-4B8C-83A1-F6EECF244321}">
                <p14:modId xmlns:p14="http://schemas.microsoft.com/office/powerpoint/2010/main" val="213992713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3720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D108-464E-4010-9158-ADFD10EE6740}"/>
              </a:ext>
            </a:extLst>
          </p:cNvPr>
          <p:cNvSpPr>
            <a:spLocks noGrp="1"/>
          </p:cNvSpPr>
          <p:nvPr>
            <p:ph type="title"/>
          </p:nvPr>
        </p:nvSpPr>
        <p:spPr/>
        <p:txBody>
          <a:bodyPr>
            <a:normAutofit/>
          </a:bodyPr>
          <a:lstStyle/>
          <a:p>
            <a:r>
              <a:rPr lang="id-ID" sz="2400" dirty="0"/>
              <a:t>Pertanyaan/Question 8: </a:t>
            </a:r>
            <a:r>
              <a:rPr lang="en-ID" sz="2400" dirty="0" err="1"/>
              <a:t>Apakah</a:t>
            </a:r>
            <a:r>
              <a:rPr lang="en-ID" sz="2400" dirty="0"/>
              <a:t> </a:t>
            </a:r>
            <a:r>
              <a:rPr lang="en-ID" sz="2400" dirty="0" err="1"/>
              <a:t>anda</a:t>
            </a:r>
            <a:r>
              <a:rPr lang="en-ID" sz="2400" dirty="0"/>
              <a:t> </a:t>
            </a:r>
            <a:r>
              <a:rPr lang="en-ID" sz="2400" dirty="0" err="1"/>
              <a:t>tahu</a:t>
            </a:r>
            <a:r>
              <a:rPr lang="en-ID" sz="2400" dirty="0"/>
              <a:t> </a:t>
            </a:r>
            <a:r>
              <a:rPr lang="en-ID" sz="2400" dirty="0" err="1"/>
              <a:t>Trenggiling</a:t>
            </a:r>
            <a:r>
              <a:rPr lang="en-ID" sz="2400" dirty="0"/>
              <a:t> </a:t>
            </a:r>
            <a:r>
              <a:rPr lang="en-ID" sz="2400" dirty="0" err="1"/>
              <a:t>semakin</a:t>
            </a:r>
            <a:r>
              <a:rPr lang="en-ID" sz="2400" dirty="0"/>
              <a:t> </a:t>
            </a:r>
            <a:r>
              <a:rPr lang="en-ID" sz="2400" dirty="0" err="1"/>
              <a:t>terancam</a:t>
            </a:r>
            <a:r>
              <a:rPr lang="en-ID" sz="2400" dirty="0"/>
              <a:t> </a:t>
            </a:r>
            <a:r>
              <a:rPr lang="en-ID" sz="2400" dirty="0" err="1"/>
              <a:t>punah</a:t>
            </a:r>
            <a:r>
              <a:rPr lang="en-ID" sz="2400" dirty="0"/>
              <a:t>?</a:t>
            </a:r>
            <a:br>
              <a:rPr lang="id-ID" sz="2400" dirty="0"/>
            </a:br>
            <a:r>
              <a:rPr lang="en-ID" sz="2400" i="1" dirty="0"/>
              <a:t>Do you know the Pangolin is increasingly threatened with extinction?</a:t>
            </a:r>
            <a:br>
              <a:rPr lang="id-ID" sz="2400" i="1" dirty="0"/>
            </a:br>
            <a:r>
              <a:rPr lang="id-ID" sz="2400" i="1" dirty="0"/>
              <a:t>Result:Know/tahu:64, Do not know/tidak tahu: 22, Doubt/ragu-ragu:14</a:t>
            </a:r>
            <a:endParaRPr lang="id-ID" sz="2400" dirty="0"/>
          </a:p>
        </p:txBody>
      </p:sp>
      <p:graphicFrame>
        <p:nvGraphicFramePr>
          <p:cNvPr id="6" name="Content Placeholder 5">
            <a:extLst>
              <a:ext uri="{FF2B5EF4-FFF2-40B4-BE49-F238E27FC236}">
                <a16:creationId xmlns:a16="http://schemas.microsoft.com/office/drawing/2014/main" id="{53386980-B4D5-4532-A69D-C1033E542E62}"/>
              </a:ext>
            </a:extLst>
          </p:cNvPr>
          <p:cNvGraphicFramePr>
            <a:graphicFrameLocks noGrp="1"/>
          </p:cNvGraphicFramePr>
          <p:nvPr>
            <p:ph idx="1"/>
            <p:extLst>
              <p:ext uri="{D42A27DB-BD31-4B8C-83A1-F6EECF244321}">
                <p14:modId xmlns:p14="http://schemas.microsoft.com/office/powerpoint/2010/main" val="75573670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588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183</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Questioner result of Pangolin </vt:lpstr>
      <vt:lpstr>Pertanyaan/Question 1: Apakah anda mengetahui apa trenggiling itu? Do you know what an Pangolin is? Result: Know/Tahu=51, Do not know/Tidak tahu 33, Doubt/Ragu-ragu=16</vt:lpstr>
      <vt:lpstr>Question 2: Apakah anda mengetahui perbedaan antara Trenggiling dan Armadillo? Do you know the difference between Pangolin and Armadillo?  Result: Know/tahu=20, Do not know/tidak tahu=58, Doubt/Ragu-ragu=20 </vt:lpstr>
      <vt:lpstr>Pertanyaan/Question 3: Apakah anda tahu bahwa memelihara trenggiling sebagai hewan peliharaan adalah illegal? Do you know that keeping an Pangolin as a pet is illegal?  Result: Know/Tahu=42, Do not know/Tidak tahu=49, Doubt/Ragu-ragu=8 </vt:lpstr>
      <vt:lpstr>Pertanyaan/Question 4: Apakah anda tahu bahwa Trenggiling dihargai cukup mahal? Do you know that Pangolin is valued quite expensive? Result: Know/Tahu;45, Do not know/tidak tahu;38 Doubt/ragu-ragu;17</vt:lpstr>
      <vt:lpstr>Pertanyaan/Question 5: Apakah anda tahu bahwa Trenggiling diburu untuk diambil daging dan sisiknya? Do you know that Pangolin is hunted for meat and scales?  Result: Know/tahu: 43, Do not know/tidak tahu: 42, Doubt/ragu-ragu:16</vt:lpstr>
      <vt:lpstr>Pertanyaan/Question 6: Apakah anda tahu sisik trenggiling dimanfaatkan menjadi bahan obat-obatan? Do you know that pangolin scales are used as medicines? Result:Know/tahu:27,Do not know/tidak tahu:57, Doubt/ragu-ragu:16</vt:lpstr>
      <vt:lpstr>Pertanyaan/Question 7: Apakah anda tahu trenggiling merupakan salah satu binatang yang mudah stress hingga menyebabkan kematian? Do you know that Pangolin is one of the animals that is easily stressed to cause death? Result:Know/tahu:36, Do not know/tidak tahu:51, Doubt/ragu-ragu:12</vt:lpstr>
      <vt:lpstr>Pertanyaan/Question 8: Apakah anda tahu Trenggiling semakin terancam punah? Do you know the Pangolin is increasingly threatened with extinction? Result:Know/tahu:64, Do not know/tidak tahu: 22, Doubt/ragu-ragu:14</vt:lpstr>
      <vt:lpstr>Pertanyaan/Question 9:Apakah anda tahu bahwa hanya ada 1 jenis Trenggiling di Indonesia? Do you know that there is only one type of Pangolin in Indonesia? Result:Know/tahu:25,Do not know/tidak tahu:60, Doubt/ragu-ragu:15</vt:lpstr>
      <vt:lpstr>Pertanyaan/Question 10:Apakah kamu tahu bahwa trenggiling merupakan hewan yang dilindungi? Do you know that Pangolin is a protected animal? Result: Know/tahu:62, Do not know/tidak tahu:28, Doubt/ragu-ragu:10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Questioners result of Pangolin</dc:title>
  <dc:creator>Indira Hariyati</dc:creator>
  <cp:lastModifiedBy>Indira Hariyati</cp:lastModifiedBy>
  <cp:revision>10</cp:revision>
  <dcterms:created xsi:type="dcterms:W3CDTF">2019-03-11T06:49:10Z</dcterms:created>
  <dcterms:modified xsi:type="dcterms:W3CDTF">2019-03-11T08:55:16Z</dcterms:modified>
</cp:coreProperties>
</file>