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7" r:id="rId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varScale="1">
        <p:scale>
          <a:sx n="103" d="100"/>
          <a:sy n="103" d="100"/>
        </p:scale>
        <p:origin x="-20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AF4B8BFB-4E9F-4CFB-8E02-945162CB8FB0}" type="datetimeFigureOut">
              <a:rPr lang="id-ID" smtClean="0"/>
              <a:t>01/03/2016</a:t>
            </a:fld>
            <a:endParaRPr lang="id-ID"/>
          </a:p>
        </p:txBody>
      </p:sp>
      <p:sp>
        <p:nvSpPr>
          <p:cNvPr id="17" name="Footer Placeholder 16"/>
          <p:cNvSpPr>
            <a:spLocks noGrp="1"/>
          </p:cNvSpPr>
          <p:nvPr>
            <p:ph type="ftr" sz="quarter" idx="11"/>
          </p:nvPr>
        </p:nvSpPr>
        <p:spPr>
          <a:xfrm>
            <a:off x="2898648" y="6355080"/>
            <a:ext cx="3474720" cy="365760"/>
          </a:xfrm>
        </p:spPr>
        <p:txBody>
          <a:bodyPr/>
          <a:lstStyle/>
          <a:p>
            <a:endParaRPr lang="id-ID"/>
          </a:p>
        </p:txBody>
      </p:sp>
      <p:sp>
        <p:nvSpPr>
          <p:cNvPr id="29" name="Slide Number Placeholder 28"/>
          <p:cNvSpPr>
            <a:spLocks noGrp="1"/>
          </p:cNvSpPr>
          <p:nvPr>
            <p:ph type="sldNum" sz="quarter" idx="12"/>
          </p:nvPr>
        </p:nvSpPr>
        <p:spPr>
          <a:xfrm>
            <a:off x="1216152" y="6355080"/>
            <a:ext cx="1219200" cy="365760"/>
          </a:xfrm>
        </p:spPr>
        <p:txBody>
          <a:bodyPr/>
          <a:lstStyle/>
          <a:p>
            <a:fld id="{37C3AFEB-4138-4842-AD36-48738E63F6E6}" type="slidenum">
              <a:rPr lang="id-ID" smtClean="0"/>
              <a:t>‹#›</a:t>
            </a:fld>
            <a:endParaRPr lang="id-ID"/>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4B8BFB-4E9F-4CFB-8E02-945162CB8FB0}" type="datetimeFigureOut">
              <a:rPr lang="id-ID" smtClean="0"/>
              <a:t>01/03/2016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7C3AFEB-4138-4842-AD36-48738E63F6E6}"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4B8BFB-4E9F-4CFB-8E02-945162CB8FB0}" type="datetimeFigureOut">
              <a:rPr lang="id-ID" smtClean="0"/>
              <a:t>01/03/2016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7C3AFEB-4138-4842-AD36-48738E63F6E6}" type="slidenum">
              <a:rPr lang="id-ID" smtClean="0"/>
              <a:t>‹#›</a:t>
            </a:fld>
            <a:endParaRPr lang="id-ID"/>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F4B8BFB-4E9F-4CFB-8E02-945162CB8FB0}" type="datetimeFigureOut">
              <a:rPr lang="id-ID" smtClean="0"/>
              <a:t>01/03/2016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7C3AFEB-4138-4842-AD36-48738E63F6E6}" type="slidenum">
              <a:rPr lang="id-ID" smtClean="0"/>
              <a:t>‹#›</a:t>
            </a:fld>
            <a:endParaRPr lang="id-ID"/>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AF4B8BFB-4E9F-4CFB-8E02-945162CB8FB0}" type="datetimeFigureOut">
              <a:rPr lang="id-ID" smtClean="0"/>
              <a:t>01/03/2016</a:t>
            </a:fld>
            <a:endParaRPr lang="id-ID"/>
          </a:p>
        </p:txBody>
      </p:sp>
      <p:sp>
        <p:nvSpPr>
          <p:cNvPr id="5" name="Footer Placeholder 4"/>
          <p:cNvSpPr>
            <a:spLocks noGrp="1"/>
          </p:cNvSpPr>
          <p:nvPr>
            <p:ph type="ftr" sz="quarter" idx="11"/>
          </p:nvPr>
        </p:nvSpPr>
        <p:spPr>
          <a:xfrm>
            <a:off x="2898648" y="6355080"/>
            <a:ext cx="3474720" cy="365760"/>
          </a:xfrm>
        </p:spPr>
        <p:txBody>
          <a:bodyPr/>
          <a:lstStyle/>
          <a:p>
            <a:endParaRPr lang="id-ID"/>
          </a:p>
        </p:txBody>
      </p:sp>
      <p:sp>
        <p:nvSpPr>
          <p:cNvPr id="6" name="Slide Number Placeholder 5"/>
          <p:cNvSpPr>
            <a:spLocks noGrp="1"/>
          </p:cNvSpPr>
          <p:nvPr>
            <p:ph type="sldNum" sz="quarter" idx="12"/>
          </p:nvPr>
        </p:nvSpPr>
        <p:spPr>
          <a:xfrm>
            <a:off x="1069848" y="6355080"/>
            <a:ext cx="1520952" cy="365760"/>
          </a:xfrm>
        </p:spPr>
        <p:txBody>
          <a:bodyPr/>
          <a:lstStyle/>
          <a:p>
            <a:fld id="{37C3AFEB-4138-4842-AD36-48738E63F6E6}" type="slidenum">
              <a:rPr lang="id-ID" smtClean="0"/>
              <a:t>‹#›</a:t>
            </a:fld>
            <a:endParaRPr lang="id-ID"/>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F4B8BFB-4E9F-4CFB-8E02-945162CB8FB0}" type="datetimeFigureOut">
              <a:rPr lang="id-ID" smtClean="0"/>
              <a:t>01/03/2016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7C3AFEB-4138-4842-AD36-48738E63F6E6}" type="slidenum">
              <a:rPr lang="id-ID" smtClean="0"/>
              <a:t>‹#›</a:t>
            </a:fld>
            <a:endParaRPr lang="id-ID"/>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F4B8BFB-4E9F-4CFB-8E02-945162CB8FB0}" type="datetimeFigureOut">
              <a:rPr lang="id-ID" smtClean="0"/>
              <a:t>01/03/2016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7C3AFEB-4138-4842-AD36-48738E63F6E6}" type="slidenum">
              <a:rPr lang="id-ID" smtClean="0"/>
              <a:t>‹#›</a:t>
            </a:fld>
            <a:endParaRPr lang="id-ID"/>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F4B8BFB-4E9F-4CFB-8E02-945162CB8FB0}" type="datetimeFigureOut">
              <a:rPr lang="id-ID" smtClean="0"/>
              <a:t>01/03/2016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7C3AFEB-4138-4842-AD36-48738E63F6E6}" type="slidenum">
              <a:rPr lang="id-ID" smtClean="0"/>
              <a:t>‹#›</a:t>
            </a:fld>
            <a:endParaRPr lang="id-ID"/>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4B8BFB-4E9F-4CFB-8E02-945162CB8FB0}" type="datetimeFigureOut">
              <a:rPr lang="id-ID" smtClean="0"/>
              <a:t>01/03/2016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7C3AFEB-4138-4842-AD36-48738E63F6E6}" type="slidenum">
              <a:rPr lang="id-ID" smtClean="0"/>
              <a:t>‹#›</a:t>
            </a:fld>
            <a:endParaRPr lang="id-ID"/>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F4B8BFB-4E9F-4CFB-8E02-945162CB8FB0}" type="datetimeFigureOut">
              <a:rPr lang="id-ID" smtClean="0"/>
              <a:t>01/03/2016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7C3AFEB-4138-4842-AD36-48738E63F6E6}" type="slidenum">
              <a:rPr lang="id-ID" smtClean="0"/>
              <a:t>‹#›</a:t>
            </a:fld>
            <a:endParaRPr lang="id-ID"/>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F4B8BFB-4E9F-4CFB-8E02-945162CB8FB0}" type="datetimeFigureOut">
              <a:rPr lang="id-ID" smtClean="0"/>
              <a:t>01/03/2016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7C3AFEB-4138-4842-AD36-48738E63F6E6}" type="slidenum">
              <a:rPr lang="id-ID" smtClean="0"/>
              <a:t>‹#›</a:t>
            </a:fld>
            <a:endParaRPr lang="id-ID"/>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AF4B8BFB-4E9F-4CFB-8E02-945162CB8FB0}" type="datetimeFigureOut">
              <a:rPr lang="id-ID" smtClean="0"/>
              <a:t>01/03/2016</a:t>
            </a:fld>
            <a:endParaRPr lang="id-ID"/>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id-ID"/>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37C3AFEB-4138-4842-AD36-48738E63F6E6}" type="slidenum">
              <a:rPr lang="id-ID" smtClean="0"/>
              <a:t>‹#›</a:t>
            </a:fld>
            <a:endParaRPr lang="id-ID"/>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179512" y="11088"/>
            <a:ext cx="2952328" cy="830997"/>
          </a:xfrm>
          <a:prstGeom prst="rect">
            <a:avLst/>
          </a:prstGeom>
          <a:noFill/>
        </p:spPr>
        <p:txBody>
          <a:bodyPr wrap="square" rtlCol="0">
            <a:spAutoFit/>
          </a:bodyPr>
          <a:lstStyle/>
          <a:p>
            <a:r>
              <a:rPr lang="fi-FI" sz="2400" dirty="0" smtClean="0">
                <a:latin typeface="Century Gothic" pitchFamily="34" charset="0"/>
              </a:rPr>
              <a:t>GREEN SEA TURTLE (Chelonia mydas)</a:t>
            </a:r>
            <a:endParaRPr lang="id-ID" sz="2400" dirty="0">
              <a:latin typeface="Century Gothic" pitchFamily="34" charset="0"/>
            </a:endParaRPr>
          </a:p>
        </p:txBody>
      </p:sp>
      <p:sp>
        <p:nvSpPr>
          <p:cNvPr id="3" name="TextBox 2"/>
          <p:cNvSpPr txBox="1"/>
          <p:nvPr/>
        </p:nvSpPr>
        <p:spPr>
          <a:xfrm>
            <a:off x="234651" y="867702"/>
            <a:ext cx="3024336" cy="1569660"/>
          </a:xfrm>
          <a:prstGeom prst="rect">
            <a:avLst/>
          </a:prstGeom>
          <a:noFill/>
        </p:spPr>
        <p:txBody>
          <a:bodyPr wrap="square" rtlCol="0">
            <a:spAutoFit/>
          </a:bodyPr>
          <a:lstStyle/>
          <a:p>
            <a:r>
              <a:rPr lang="en-US" sz="1200" dirty="0" smtClean="0"/>
              <a:t>The green sea turtle (</a:t>
            </a:r>
            <a:r>
              <a:rPr lang="en-US" sz="1200" dirty="0" err="1" smtClean="0"/>
              <a:t>Chelonia</a:t>
            </a:r>
            <a:r>
              <a:rPr lang="en-US" sz="1200" dirty="0" smtClean="0"/>
              <a:t> </a:t>
            </a:r>
            <a:r>
              <a:rPr lang="en-US" sz="1200" dirty="0" err="1" smtClean="0"/>
              <a:t>mydas</a:t>
            </a:r>
            <a:r>
              <a:rPr lang="en-US" sz="1200" dirty="0" smtClean="0"/>
              <a:t>), also known as the green turtle, black (sea) turtle, or Pacific green turtle, is a large sea turtle of the family </a:t>
            </a:r>
            <a:r>
              <a:rPr lang="en-US" sz="1200" dirty="0" err="1" smtClean="0"/>
              <a:t>Cheloniidae</a:t>
            </a:r>
            <a:r>
              <a:rPr lang="en-US" sz="1200" dirty="0" smtClean="0"/>
              <a:t>. This species is named for the green color of its fat, rather than the color of its skin or shell as most people think. These turtles shells are in fact olive to black. It is the only species in the genus </a:t>
            </a:r>
            <a:r>
              <a:rPr lang="en-US" sz="1200" dirty="0" err="1" smtClean="0"/>
              <a:t>Chelonia</a:t>
            </a:r>
            <a:r>
              <a:rPr lang="id-ID" sz="1200" dirty="0" smtClean="0"/>
              <a:t>.</a:t>
            </a:r>
            <a:endParaRPr lang="id-ID" sz="12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4288" y="-6036"/>
            <a:ext cx="1863651" cy="1863651"/>
          </a:xfrm>
          <a:prstGeom prst="rect">
            <a:avLst/>
          </a:prstGeom>
        </p:spPr>
      </p:pic>
      <p:sp>
        <p:nvSpPr>
          <p:cNvPr id="5" name="TextBox 4"/>
          <p:cNvSpPr txBox="1"/>
          <p:nvPr/>
        </p:nvSpPr>
        <p:spPr>
          <a:xfrm>
            <a:off x="539552" y="2494008"/>
            <a:ext cx="1961085" cy="369332"/>
          </a:xfrm>
          <a:prstGeom prst="rect">
            <a:avLst/>
          </a:prstGeom>
          <a:noFill/>
        </p:spPr>
        <p:txBody>
          <a:bodyPr wrap="square" rtlCol="0">
            <a:spAutoFit/>
          </a:bodyPr>
          <a:lstStyle/>
          <a:p>
            <a:pPr algn="ctr"/>
            <a:r>
              <a:rPr lang="id-ID" dirty="0" smtClean="0"/>
              <a:t>Life cycle</a:t>
            </a:r>
            <a:endParaRPr lang="id-ID" dirty="0"/>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9206" y="2863340"/>
            <a:ext cx="3185221" cy="2679700"/>
          </a:xfrm>
          <a:prstGeom prst="rect">
            <a:avLst/>
          </a:prstGeom>
        </p:spPr>
      </p:pic>
      <p:sp>
        <p:nvSpPr>
          <p:cNvPr id="7" name="TextBox 6"/>
          <p:cNvSpPr txBox="1"/>
          <p:nvPr/>
        </p:nvSpPr>
        <p:spPr>
          <a:xfrm>
            <a:off x="5004048" y="104865"/>
            <a:ext cx="2160240" cy="1354217"/>
          </a:xfrm>
          <a:prstGeom prst="rect">
            <a:avLst/>
          </a:prstGeom>
          <a:noFill/>
        </p:spPr>
        <p:txBody>
          <a:bodyPr wrap="square" rtlCol="0">
            <a:spAutoFit/>
          </a:bodyPr>
          <a:lstStyle/>
          <a:p>
            <a:r>
              <a:rPr lang="id-ID" dirty="0" smtClean="0"/>
              <a:t> </a:t>
            </a:r>
            <a:r>
              <a:rPr lang="id-ID" sz="1600" dirty="0" smtClean="0"/>
              <a:t>DIET    </a:t>
            </a:r>
          </a:p>
          <a:p>
            <a:r>
              <a:rPr lang="id-ID" sz="1600" dirty="0" smtClean="0"/>
              <a:t>        jellyfish,copepods,hydroids,seaweed,sea grass,red algae.</a:t>
            </a:r>
            <a:endParaRPr lang="id-ID" sz="1600" dirty="0"/>
          </a:p>
        </p:txBody>
      </p:sp>
      <p:sp>
        <p:nvSpPr>
          <p:cNvPr id="8" name="TextBox 7"/>
          <p:cNvSpPr txBox="1"/>
          <p:nvPr/>
        </p:nvSpPr>
        <p:spPr>
          <a:xfrm>
            <a:off x="5567211" y="1931290"/>
            <a:ext cx="3384376" cy="2308324"/>
          </a:xfrm>
          <a:prstGeom prst="rect">
            <a:avLst/>
          </a:prstGeom>
          <a:noFill/>
        </p:spPr>
        <p:txBody>
          <a:bodyPr wrap="square" rtlCol="0">
            <a:spAutoFit/>
          </a:bodyPr>
          <a:lstStyle/>
          <a:p>
            <a:r>
              <a:rPr lang="en-US" sz="1200" dirty="0" smtClean="0"/>
              <a:t>Nesting and Hatchling:</a:t>
            </a:r>
          </a:p>
          <a:p>
            <a:r>
              <a:rPr lang="en-US" sz="1200" dirty="0" smtClean="0"/>
              <a:t>Nesting/</a:t>
            </a:r>
            <a:r>
              <a:rPr lang="id-ID" sz="1200" dirty="0" smtClean="0"/>
              <a:t>Hatchling </a:t>
            </a:r>
            <a:r>
              <a:rPr lang="en-US" sz="1200" dirty="0" smtClean="0"/>
              <a:t>season:</a:t>
            </a:r>
            <a:r>
              <a:rPr lang="id-ID" sz="1200" dirty="0" smtClean="0"/>
              <a:t> </a:t>
            </a:r>
            <a:r>
              <a:rPr lang="en-US" sz="1200" dirty="0" smtClean="0"/>
              <a:t>June-November</a:t>
            </a:r>
            <a:endParaRPr lang="id-ID" sz="1200" dirty="0" smtClean="0"/>
          </a:p>
          <a:p>
            <a:endParaRPr lang="en-US" sz="1200" dirty="0" smtClean="0"/>
          </a:p>
          <a:p>
            <a:r>
              <a:rPr lang="en-US" sz="1200" dirty="0" smtClean="0"/>
              <a:t>Only the females nest, and it occurs most often at night. The female crawls out of the ocean, pausing frequently as if carefully scoping out her spot. Sometimes she will crawl out of the ocean, but for unknown reasons decide not to nest. This is a "false crawl," and it can happen naturally or be caused by artificial lighting or the presence of people on the beach. Sea turtles are generally slow and awkward on land, and nesting is exhausting work.</a:t>
            </a:r>
            <a:endParaRPr lang="en-US" sz="1200" dirty="0"/>
          </a:p>
        </p:txBody>
      </p:sp>
      <p:sp>
        <p:nvSpPr>
          <p:cNvPr id="9" name="TextBox 8"/>
          <p:cNvSpPr txBox="1"/>
          <p:nvPr/>
        </p:nvSpPr>
        <p:spPr>
          <a:xfrm>
            <a:off x="3431247" y="1652532"/>
            <a:ext cx="2135964" cy="954107"/>
          </a:xfrm>
          <a:prstGeom prst="rect">
            <a:avLst/>
          </a:prstGeom>
          <a:noFill/>
        </p:spPr>
        <p:txBody>
          <a:bodyPr wrap="square" rtlCol="0">
            <a:spAutoFit/>
          </a:bodyPr>
          <a:lstStyle/>
          <a:p>
            <a:r>
              <a:rPr lang="id-ID" sz="1400" dirty="0" smtClean="0"/>
              <a:t>Natural </a:t>
            </a:r>
            <a:r>
              <a:rPr lang="en-US" sz="1400" dirty="0" smtClean="0"/>
              <a:t>Predator: (eggs and hatchling):</a:t>
            </a:r>
            <a:r>
              <a:rPr lang="id-ID" sz="1400" dirty="0" smtClean="0"/>
              <a:t> </a:t>
            </a:r>
            <a:r>
              <a:rPr lang="en-US" sz="1400" dirty="0" err="1" smtClean="0"/>
              <a:t>Racoon</a:t>
            </a:r>
            <a:r>
              <a:rPr lang="en-US" sz="1400" dirty="0" smtClean="0"/>
              <a:t>,</a:t>
            </a:r>
            <a:r>
              <a:rPr lang="id-ID" sz="1400" dirty="0" smtClean="0"/>
              <a:t> Ghost crab, predatory fish, large sharks.</a:t>
            </a:r>
            <a:endParaRPr lang="id-ID" sz="1400" dirty="0"/>
          </a:p>
        </p:txBody>
      </p:sp>
      <p:sp>
        <p:nvSpPr>
          <p:cNvPr id="10" name="TextBox 9"/>
          <p:cNvSpPr txBox="1"/>
          <p:nvPr/>
        </p:nvSpPr>
        <p:spPr>
          <a:xfrm>
            <a:off x="3644597" y="2588385"/>
            <a:ext cx="1931315" cy="2954655"/>
          </a:xfrm>
          <a:prstGeom prst="rect">
            <a:avLst/>
          </a:prstGeom>
          <a:noFill/>
        </p:spPr>
        <p:txBody>
          <a:bodyPr wrap="square" rtlCol="0">
            <a:spAutoFit/>
          </a:bodyPr>
          <a:lstStyle/>
          <a:p>
            <a:r>
              <a:rPr lang="id-ID" dirty="0" smtClean="0"/>
              <a:t>Habitat:</a:t>
            </a:r>
          </a:p>
          <a:p>
            <a:r>
              <a:rPr lang="id-ID" sz="1400" dirty="0" smtClean="0"/>
              <a:t>The youngest juveniles feed at open ocean fronts and “weedlines.” But for the rest of their lives, green sea turtle graze on seagrasses or algae within shallow seagrass pastures, reefs, and “hard bottom.” Nesting femalales need soft, sandy beaches with natural dunes.</a:t>
            </a:r>
            <a:endParaRPr lang="id-ID" sz="1400" dirty="0"/>
          </a:p>
        </p:txBody>
      </p:sp>
      <p:sp>
        <p:nvSpPr>
          <p:cNvPr id="13" name="TextBox 12"/>
          <p:cNvSpPr txBox="1"/>
          <p:nvPr/>
        </p:nvSpPr>
        <p:spPr>
          <a:xfrm>
            <a:off x="5588039" y="4203190"/>
            <a:ext cx="3152498" cy="1292662"/>
          </a:xfrm>
          <a:prstGeom prst="rect">
            <a:avLst/>
          </a:prstGeom>
          <a:noFill/>
        </p:spPr>
        <p:txBody>
          <a:bodyPr wrap="square" rtlCol="0">
            <a:spAutoFit/>
          </a:bodyPr>
          <a:lstStyle/>
          <a:p>
            <a:r>
              <a:rPr lang="id-ID" dirty="0" smtClean="0"/>
              <a:t>Threats </a:t>
            </a:r>
          </a:p>
          <a:p>
            <a:r>
              <a:rPr lang="id-ID" sz="1200" dirty="0" smtClean="0"/>
              <a:t>-MARINE PLASTICS are an ingestion hazard.</a:t>
            </a:r>
          </a:p>
          <a:p>
            <a:r>
              <a:rPr lang="id-ID" sz="1200" dirty="0" smtClean="0"/>
              <a:t>-ILLEGSL HUNTING for meat.</a:t>
            </a:r>
          </a:p>
          <a:p>
            <a:r>
              <a:rPr lang="id-ID" sz="1200" dirty="0" smtClean="0"/>
              <a:t>-NESTING DISTRUCTION inclucing light, noise, etc.</a:t>
            </a:r>
          </a:p>
          <a:p>
            <a:r>
              <a:rPr lang="id-ID" sz="1200" dirty="0" smtClean="0"/>
              <a:t>-OVER FISHING capture and drown turtle.</a:t>
            </a:r>
            <a:endParaRPr lang="id-ID" sz="1200" dirty="0"/>
          </a:p>
        </p:txBody>
      </p:sp>
      <p:sp>
        <p:nvSpPr>
          <p:cNvPr id="14" name="TextBox 13"/>
          <p:cNvSpPr txBox="1"/>
          <p:nvPr/>
        </p:nvSpPr>
        <p:spPr>
          <a:xfrm>
            <a:off x="827584" y="5561993"/>
            <a:ext cx="4760455" cy="1200329"/>
          </a:xfrm>
          <a:prstGeom prst="rect">
            <a:avLst/>
          </a:prstGeom>
          <a:noFill/>
        </p:spPr>
        <p:txBody>
          <a:bodyPr wrap="square" rtlCol="0">
            <a:spAutoFit/>
          </a:bodyPr>
          <a:lstStyle/>
          <a:p>
            <a:r>
              <a:rPr lang="id-ID" dirty="0" smtClean="0"/>
              <a:t>How to help:</a:t>
            </a:r>
          </a:p>
          <a:p>
            <a:r>
              <a:rPr lang="id-ID" dirty="0" smtClean="0"/>
              <a:t>-pick up marine litter</a:t>
            </a:r>
          </a:p>
          <a:p>
            <a:r>
              <a:rPr lang="id-ID" dirty="0" smtClean="0"/>
              <a:t>-contribute to marine conservation organization</a:t>
            </a:r>
          </a:p>
          <a:p>
            <a:r>
              <a:rPr lang="id-ID" dirty="0" smtClean="0"/>
              <a:t>-hide lights visible from beaches</a:t>
            </a:r>
            <a:endParaRPr lang="id-ID" dirty="0"/>
          </a:p>
        </p:txBody>
      </p:sp>
      <p:sp>
        <p:nvSpPr>
          <p:cNvPr id="16" name="Rectangle 15"/>
          <p:cNvSpPr/>
          <p:nvPr/>
        </p:nvSpPr>
        <p:spPr>
          <a:xfrm>
            <a:off x="4999770" y="5733256"/>
            <a:ext cx="4028169" cy="707886"/>
          </a:xfrm>
          <a:prstGeom prst="rect">
            <a:avLst/>
          </a:prstGeom>
          <a:noFill/>
        </p:spPr>
        <p:txBody>
          <a:bodyPr wrap="square" lIns="91440" tIns="45720" rIns="91440" bIns="45720">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r>
              <a:rPr lang="id-ID" sz="2000" b="1" cap="none" spc="0" dirty="0" smtClean="0">
                <a:ln/>
                <a:solidFill>
                  <a:schemeClr val="accent5">
                    <a:tint val="50000"/>
                    <a:satMod val="180000"/>
                  </a:schemeClr>
                </a:solidFill>
                <a:effectLst/>
              </a:rPr>
              <a:t>So now do you </a:t>
            </a:r>
            <a:r>
              <a:rPr lang="en-US" sz="2000" b="1" cap="none" spc="0" dirty="0" smtClean="0">
                <a:ln/>
                <a:solidFill>
                  <a:schemeClr val="accent5">
                    <a:tint val="50000"/>
                    <a:satMod val="180000"/>
                  </a:schemeClr>
                </a:solidFill>
                <a:effectLst/>
              </a:rPr>
              <a:t>conscious</a:t>
            </a:r>
            <a:r>
              <a:rPr lang="id-ID" sz="2000" b="1" cap="none" spc="0" dirty="0" smtClean="0">
                <a:ln/>
                <a:solidFill>
                  <a:schemeClr val="accent5">
                    <a:tint val="50000"/>
                    <a:satMod val="180000"/>
                  </a:schemeClr>
                </a:solidFill>
                <a:effectLst/>
              </a:rPr>
              <a:t> to be caring </a:t>
            </a:r>
            <a:endParaRPr lang="en-US" sz="2000" b="1" cap="none" spc="0" dirty="0">
              <a:ln/>
              <a:solidFill>
                <a:schemeClr val="accent5">
                  <a:tint val="50000"/>
                  <a:satMod val="180000"/>
                </a:schemeClr>
              </a:solidFill>
              <a:effectLst/>
            </a:endParaRPr>
          </a:p>
        </p:txBody>
      </p:sp>
    </p:spTree>
    <p:extLst>
      <p:ext uri="{BB962C8B-B14F-4D97-AF65-F5344CB8AC3E}">
        <p14:creationId xmlns:p14="http://schemas.microsoft.com/office/powerpoint/2010/main" val="39426567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TotalTime>
  <Words>333</Words>
  <Application>Microsoft Office PowerPoint</Application>
  <PresentationFormat>On-screen Show (4:3)</PresentationFormat>
  <Paragraphs>22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Origin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CLIENT</dc:creator>
  <cp:lastModifiedBy>CLIENT</cp:lastModifiedBy>
  <cp:revision>5</cp:revision>
  <dcterms:created xsi:type="dcterms:W3CDTF">2016-03-01T09:04:46Z</dcterms:created>
  <dcterms:modified xsi:type="dcterms:W3CDTF">2016-03-01T09:45:17Z</dcterms:modified>
</cp:coreProperties>
</file>