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5" r:id="rId4"/>
    <p:sldId id="274" r:id="rId5"/>
    <p:sldId id="279" r:id="rId6"/>
    <p:sldId id="261" r:id="rId7"/>
    <p:sldId id="257" r:id="rId8"/>
    <p:sldId id="258" r:id="rId9"/>
    <p:sldId id="259" r:id="rId10"/>
    <p:sldId id="273" r:id="rId11"/>
    <p:sldId id="262" r:id="rId12"/>
    <p:sldId id="276" r:id="rId13"/>
    <p:sldId id="277" r:id="rId14"/>
    <p:sldId id="260" r:id="rId15"/>
    <p:sldId id="271" r:id="rId16"/>
    <p:sldId id="269" r:id="rId17"/>
    <p:sldId id="268" r:id="rId18"/>
    <p:sldId id="270" r:id="rId19"/>
    <p:sldId id="265" r:id="rId20"/>
    <p:sldId id="266" r:id="rId21"/>
    <p:sldId id="263" r:id="rId22"/>
    <p:sldId id="272" r:id="rId23"/>
    <p:sldId id="264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>
      <p:cViewPr>
        <p:scale>
          <a:sx n="100" d="100"/>
          <a:sy n="100" d="100"/>
        </p:scale>
        <p:origin x="-1888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D892-9ACA-4469-833D-4A66208CE63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6BD-876F-4596-AEA6-8E60C4C10B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D892-9ACA-4469-833D-4A66208CE63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6BD-876F-4596-AEA6-8E60C4C10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D892-9ACA-4469-833D-4A66208CE63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6BD-876F-4596-AEA6-8E60C4C10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D892-9ACA-4469-833D-4A66208CE63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6BD-876F-4596-AEA6-8E60C4C10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D892-9ACA-4469-833D-4A66208CE63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6BD-876F-4596-AEA6-8E60C4C10B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D892-9ACA-4469-833D-4A66208CE63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6BD-876F-4596-AEA6-8E60C4C10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D892-9ACA-4469-833D-4A66208CE63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6BD-876F-4596-AEA6-8E60C4C10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D892-9ACA-4469-833D-4A66208CE63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6BD-876F-4596-AEA6-8E60C4C10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D892-9ACA-4469-833D-4A66208CE63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6BD-876F-4596-AEA6-8E60C4C10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D892-9ACA-4469-833D-4A66208CE63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CF6BD-876F-4596-AEA6-8E60C4C10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DD892-9ACA-4469-833D-4A66208CE63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5CF6BD-876F-4596-AEA6-8E60C4C10BF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8DD892-9ACA-4469-833D-4A66208CE635}" type="datetimeFigureOut">
              <a:rPr lang="en-US" smtClean="0"/>
              <a:t>2/14/20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5CF6BD-876F-4596-AEA6-8E60C4C10BF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jpg"/><Relationship Id="rId8" Type="http://schemas.openxmlformats.org/officeDocument/2006/relationships/image" Target="../media/image26.jpg"/><Relationship Id="rId9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5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0030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AIR,</a:t>
            </a:r>
            <a:b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SUMBER KEHIDUPAN</a:t>
            </a:r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5191" y="5500702"/>
            <a:ext cx="34579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D" sz="1400" b="1" dirty="0" smtClean="0">
                <a:latin typeface="Century Gothic" pitchFamily="34" charset="0"/>
              </a:rPr>
              <a:t>Prepared by :</a:t>
            </a:r>
          </a:p>
          <a:p>
            <a:pPr algn="r"/>
            <a:r>
              <a:rPr lang="en-ID" sz="1400" b="1" dirty="0" err="1" smtClean="0">
                <a:latin typeface="Century Gothic" pitchFamily="34" charset="0"/>
              </a:rPr>
              <a:t>Lindung</a:t>
            </a:r>
            <a:r>
              <a:rPr lang="en-ID" sz="1400" b="1" dirty="0" smtClean="0">
                <a:latin typeface="Century Gothic" pitchFamily="34" charset="0"/>
              </a:rPr>
              <a:t> </a:t>
            </a:r>
            <a:r>
              <a:rPr lang="en-ID" sz="1400" b="1" dirty="0" err="1" smtClean="0">
                <a:latin typeface="Century Gothic" pitchFamily="34" charset="0"/>
              </a:rPr>
              <a:t>Soemarhadi</a:t>
            </a:r>
            <a:r>
              <a:rPr lang="en-ID" sz="1400" b="1" dirty="0" smtClean="0">
                <a:latin typeface="Century Gothic" pitchFamily="34" charset="0"/>
              </a:rPr>
              <a:t> (Architect)</a:t>
            </a:r>
          </a:p>
          <a:p>
            <a:pPr algn="r"/>
            <a:r>
              <a:rPr lang="en-ID" sz="1400" b="1" dirty="0" smtClean="0">
                <a:latin typeface="Century Gothic" pitchFamily="34" charset="0"/>
              </a:rPr>
              <a:t>Ali  </a:t>
            </a:r>
            <a:r>
              <a:rPr lang="en-ID" sz="1400" b="1" dirty="0" err="1" smtClean="0">
                <a:latin typeface="Century Gothic" pitchFamily="34" charset="0"/>
              </a:rPr>
              <a:t>Marwadhie</a:t>
            </a:r>
            <a:r>
              <a:rPr lang="en-ID" sz="1400" b="1" dirty="0" smtClean="0">
                <a:latin typeface="Century Gothic" pitchFamily="34" charset="0"/>
              </a:rPr>
              <a:t> (Landscape Designer)</a:t>
            </a:r>
            <a:endParaRPr lang="en-US" sz="1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2852936"/>
            <a:ext cx="6402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24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FAKTOR APA YANG PALING PENTING BAGI</a:t>
            </a:r>
          </a:p>
          <a:p>
            <a:pPr algn="ctr"/>
            <a:r>
              <a:rPr lang="en-ID" sz="24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SEORANG ARSITEK DALAM HAL</a:t>
            </a:r>
          </a:p>
          <a:p>
            <a:pPr algn="ctr"/>
            <a:r>
              <a:rPr lang="en-ID" sz="24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MENDESAIN SEBUAH KARYA ARSITEKTUR?</a:t>
            </a:r>
          </a:p>
        </p:txBody>
      </p:sp>
    </p:spTree>
    <p:extLst>
      <p:ext uri="{BB962C8B-B14F-4D97-AF65-F5344CB8AC3E}">
        <p14:creationId xmlns:p14="http://schemas.microsoft.com/office/powerpoint/2010/main" val="99088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2060848"/>
            <a:ext cx="649568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44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SOLUSI</a:t>
            </a:r>
          </a:p>
          <a:p>
            <a:pPr algn="ctr"/>
            <a:r>
              <a:rPr lang="en-ID" sz="32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APA YANG BISA KITA LAKUKAN?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Picture 3" descr="smiley-emoticon-emoji-happiness-youtube-smiley.jpg"/>
          <p:cNvPicPr>
            <a:picLocks noChangeAspect="1"/>
          </p:cNvPicPr>
          <p:nvPr/>
        </p:nvPicPr>
        <p:blipFill>
          <a:blip r:embed="rId2" cstate="print"/>
          <a:srcRect l="8252" t="4956" r="10449" b="14844"/>
          <a:stretch>
            <a:fillRect/>
          </a:stretch>
        </p:blipFill>
        <p:spPr>
          <a:xfrm>
            <a:off x="3923928" y="3573016"/>
            <a:ext cx="1357322" cy="1338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764704"/>
            <a:ext cx="4963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200" b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KONSEP DASAR BERPIKIR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611560" y="1427326"/>
            <a:ext cx="1581489" cy="1506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2267744" y="1412776"/>
            <a:ext cx="1512168" cy="1520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27326"/>
            <a:ext cx="1538827" cy="1538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39" y="1483547"/>
            <a:ext cx="1505631" cy="1484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54" y="1486321"/>
            <a:ext cx="1447185" cy="1447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3006197" y="3083510"/>
            <a:ext cx="1566519" cy="1556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46" y="3083509"/>
            <a:ext cx="1505638" cy="1556483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4283968" y="4797152"/>
            <a:ext cx="86409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27"/>
          <a:stretch/>
        </p:blipFill>
        <p:spPr>
          <a:xfrm>
            <a:off x="3438022" y="5517232"/>
            <a:ext cx="2489076" cy="131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1150" y="1556792"/>
            <a:ext cx="5017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2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KEMANA AIR DIBUANG ?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1606"/>
            <a:ext cx="1846690" cy="18466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50958"/>
            <a:ext cx="2350746" cy="18273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1"/>
          <a:stretch/>
        </p:blipFill>
        <p:spPr>
          <a:xfrm>
            <a:off x="4932040" y="2655464"/>
            <a:ext cx="2088232" cy="18175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r="20075"/>
          <a:stretch/>
        </p:blipFill>
        <p:spPr>
          <a:xfrm>
            <a:off x="7117798" y="2659894"/>
            <a:ext cx="1512168" cy="18303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5576" y="4614392"/>
            <a:ext cx="1297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k</a:t>
            </a:r>
            <a:r>
              <a:rPr lang="en-ID" sz="20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edalam</a:t>
            </a:r>
            <a:endParaRPr lang="en-ID" sz="20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ID" sz="20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tanah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2685" y="4574334"/>
            <a:ext cx="2452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20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ke</a:t>
            </a:r>
            <a:r>
              <a:rPr lang="en-ID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ID" sz="20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danau</a:t>
            </a:r>
            <a:r>
              <a:rPr lang="en-ID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/ </a:t>
            </a:r>
            <a:r>
              <a:rPr lang="en-ID" sz="20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sungai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8119" y="4586820"/>
            <a:ext cx="1576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20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ke</a:t>
            </a:r>
            <a:r>
              <a:rPr lang="en-ID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reservoir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54696" y="4614392"/>
            <a:ext cx="157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20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ke</a:t>
            </a:r>
            <a:r>
              <a:rPr lang="en-ID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ID" sz="20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resapan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1685-jumlah-penduduk-jakarta-mencapai-puncaknya-pada-2040.png"/>
          <p:cNvPicPr>
            <a:picLocks noChangeAspect="1"/>
          </p:cNvPicPr>
          <p:nvPr/>
        </p:nvPicPr>
        <p:blipFill>
          <a:blip r:embed="rId2" cstate="print"/>
          <a:srcRect l="874" t="3279" r="316" b="1639"/>
          <a:stretch>
            <a:fillRect/>
          </a:stretch>
        </p:blipFill>
        <p:spPr>
          <a:xfrm>
            <a:off x="642910" y="857232"/>
            <a:ext cx="8072494" cy="4143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5072074"/>
            <a:ext cx="947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Kondisi</a:t>
            </a:r>
            <a:r>
              <a:rPr lang="en-ID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en-ID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ID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umum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868" y="5072074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ID" dirty="0" err="1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Kondisi</a:t>
            </a:r>
            <a:r>
              <a:rPr lang="en-ID" dirty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/>
            </a:r>
            <a:br>
              <a:rPr lang="en-ID" dirty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</a:br>
            <a:r>
              <a:rPr lang="en-ID" dirty="0" smtClean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ideal</a:t>
            </a:r>
            <a:endParaRPr lang="en-US" dirty="0">
              <a:solidFill>
                <a:prstClr val="white">
                  <a:lumMod val="50000"/>
                </a:prstClr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7950" y="5072074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ID" dirty="0" err="1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Kondisi</a:t>
            </a:r>
            <a:r>
              <a:rPr lang="en-ID" dirty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/>
            </a:r>
            <a:br>
              <a:rPr lang="en-ID" dirty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</a:br>
            <a:r>
              <a:rPr lang="en-ID" dirty="0" err="1" smtClean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sangat</a:t>
            </a:r>
            <a:r>
              <a:rPr lang="en-ID" dirty="0" smtClean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 ideal</a:t>
            </a:r>
            <a:endParaRPr lang="en-US" dirty="0">
              <a:solidFill>
                <a:prstClr val="white">
                  <a:lumMod val="50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8" name="Picture 7" descr="LoveEmoji1.jpg"/>
          <p:cNvPicPr>
            <a:picLocks noChangeAspect="1"/>
          </p:cNvPicPr>
          <p:nvPr/>
        </p:nvPicPr>
        <p:blipFill>
          <a:blip r:embed="rId3" cstate="print"/>
          <a:srcRect l="20307" t="9375" r="20307" b="10416"/>
          <a:stretch>
            <a:fillRect/>
          </a:stretch>
        </p:blipFill>
        <p:spPr>
          <a:xfrm>
            <a:off x="7143768" y="5786454"/>
            <a:ext cx="785818" cy="796158"/>
          </a:xfrm>
          <a:prstGeom prst="rect">
            <a:avLst/>
          </a:prstGeom>
        </p:spPr>
      </p:pic>
      <p:pic>
        <p:nvPicPr>
          <p:cNvPr id="9" name="Picture 8" descr="6793997_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5566" y="5728216"/>
            <a:ext cx="1071570" cy="873563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5715016"/>
            <a:ext cx="1143008" cy="944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4786322"/>
            <a:ext cx="947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Kondisi</a:t>
            </a:r>
            <a:r>
              <a:rPr lang="en-ID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/>
            </a:r>
            <a:br>
              <a:rPr lang="en-ID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</a:br>
            <a:r>
              <a:rPr lang="en-ID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umum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8" y="4775982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ID" dirty="0" err="1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Kondisi</a:t>
            </a:r>
            <a:r>
              <a:rPr lang="en-ID" dirty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/>
            </a:r>
            <a:br>
              <a:rPr lang="en-ID" dirty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</a:br>
            <a:r>
              <a:rPr lang="en-ID" dirty="0" err="1" smtClean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sangat</a:t>
            </a:r>
            <a:r>
              <a:rPr lang="en-ID" dirty="0" smtClean="0">
                <a:solidFill>
                  <a:prstClr val="white">
                    <a:lumMod val="50000"/>
                  </a:prstClr>
                </a:solidFill>
                <a:latin typeface="Century Gothic" pitchFamily="34" charset="0"/>
              </a:rPr>
              <a:t> ideal</a:t>
            </a:r>
            <a:endParaRPr lang="en-US" dirty="0">
              <a:solidFill>
                <a:prstClr val="white">
                  <a:lumMod val="50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8" name="Picture 7" descr="LoveEmoji1.jpg"/>
          <p:cNvPicPr>
            <a:picLocks noChangeAspect="1"/>
          </p:cNvPicPr>
          <p:nvPr/>
        </p:nvPicPr>
        <p:blipFill>
          <a:blip r:embed="rId2" cstate="print"/>
          <a:srcRect l="20307" t="9375" r="20307" b="10416"/>
          <a:stretch>
            <a:fillRect/>
          </a:stretch>
        </p:blipFill>
        <p:spPr>
          <a:xfrm>
            <a:off x="6500826" y="5490362"/>
            <a:ext cx="785818" cy="796158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5429264"/>
            <a:ext cx="1143008" cy="944022"/>
          </a:xfrm>
          <a:prstGeom prst="rect">
            <a:avLst/>
          </a:prstGeom>
        </p:spPr>
      </p:pic>
      <p:pic>
        <p:nvPicPr>
          <p:cNvPr id="11" name="Picture 10" descr="Lotus Carousel prosuk Vic tahap 4.jpg"/>
          <p:cNvPicPr>
            <a:picLocks noChangeAspect="1"/>
          </p:cNvPicPr>
          <p:nvPr/>
        </p:nvPicPr>
        <p:blipFill>
          <a:blip r:embed="rId4" cstate="print"/>
          <a:srcRect l="7900" r="3884"/>
          <a:stretch>
            <a:fillRect/>
          </a:stretch>
        </p:blipFill>
        <p:spPr>
          <a:xfrm>
            <a:off x="428596" y="2500306"/>
            <a:ext cx="4445825" cy="1990668"/>
          </a:xfrm>
          <a:prstGeom prst="rect">
            <a:avLst/>
          </a:prstGeom>
        </p:spPr>
      </p:pic>
      <p:pic>
        <p:nvPicPr>
          <p:cNvPr id="13" name="Picture 12" descr="460b3f3c-4b7b-43ad-8f8d-884459edef26_1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2500306"/>
            <a:ext cx="3764440" cy="1998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2910" y="1214422"/>
            <a:ext cx="385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SUMUR RESAPAN (infiltration well)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285992"/>
            <a:ext cx="7143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Sumur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Resapan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 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(infiltration well)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 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adalah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lubang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sumur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buatan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yang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digunakan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untuk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menampung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air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hujan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atau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aliran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air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permukaan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untuk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kemudian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meresap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ke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dalam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tanah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dalam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jumlah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banyak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. Hal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ini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menyebabkan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terbentuknya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cadangan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air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dalam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tanah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.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algn="just"/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  <a:p>
            <a:pPr algn="just"/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Jadi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yang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lebih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dituju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dari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metode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ini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adalah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membantu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 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meningkatkan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 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kuantitas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air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tanah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. 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Cadangan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air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tanah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ini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akan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berguna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saat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musim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kemarau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datang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hd250614_img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000240"/>
            <a:ext cx="8356028" cy="3143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1214422"/>
            <a:ext cx="385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SUMUR RESAPAN (infiltration well)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48" y="1214422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BIOPORI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928802"/>
            <a:ext cx="70009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Biopori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 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(bio pore) 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adalah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lubang-lubang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dalam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tanah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yang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terbentuk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akibat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aktivitas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organisme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Pergerakan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cacing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tanah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rayap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fauna lain yang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hidup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dalam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tanah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Aktivitas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organisme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lainnya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adalah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pertumbuhan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akar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tanaman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tumbuhan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Lubang-lubang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ini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akan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menjadi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tempat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mengalirnya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air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hujan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ke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dalam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tanah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Biopori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adalah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cara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alam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menjaga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daya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serap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tanah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.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 </a:t>
            </a: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Konsep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Biopori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ini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kemudian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diadaptasi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untuk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meningkatkan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daya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serap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air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hujan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pada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tanah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untuk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membantu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mengatasi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banjir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Gagasan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ini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dicetuskan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oleh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seorang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peneliti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Institut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Pertanian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Bogor (IPB): Ir.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Kamir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R.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Brata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MSc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.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hd250614_img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857232"/>
            <a:ext cx="5506250" cy="5506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48" y="1214422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BIOPORI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212976"/>
            <a:ext cx="8813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“…Dan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dari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air Kami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jadikan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segala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sesuatu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yang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hidup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.”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QS Al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Anbiya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’/21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: 30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endParaRPr lang="en-ID" sz="2400" b="1" dirty="0" smtClean="0">
              <a:solidFill>
                <a:schemeClr val="bg1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988840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2400" b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AIR ADALAH SUMBER KEHIDUPAN</a:t>
            </a:r>
            <a:endParaRPr lang="en-ID" sz="2400" b="1" dirty="0" smtClean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7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hd250614_img02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b="14815"/>
          <a:stretch>
            <a:fillRect/>
          </a:stretch>
        </p:blipFill>
        <p:spPr>
          <a:xfrm>
            <a:off x="6643702" y="928670"/>
            <a:ext cx="1928826" cy="1643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48" y="1214422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BIOPORI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Picture 3" descr="biopori-22-728.jpg"/>
          <p:cNvPicPr>
            <a:picLocks noChangeAspect="1"/>
          </p:cNvPicPr>
          <p:nvPr/>
        </p:nvPicPr>
        <p:blipFill>
          <a:blip r:embed="rId3"/>
          <a:srcRect r="3159" b="1098"/>
          <a:stretch>
            <a:fillRect/>
          </a:stretch>
        </p:blipFill>
        <p:spPr>
          <a:xfrm>
            <a:off x="3571868" y="2643182"/>
            <a:ext cx="5129645" cy="3929090"/>
          </a:xfrm>
          <a:prstGeom prst="rect">
            <a:avLst/>
          </a:prstGeom>
        </p:spPr>
      </p:pic>
      <p:pic>
        <p:nvPicPr>
          <p:cNvPr id="5" name="Picture 4" descr="Pembuatan-Lubang-Biopori-di-Taman-Jatijajar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11" y="4643446"/>
            <a:ext cx="2893281" cy="1928100"/>
          </a:xfrm>
          <a:prstGeom prst="rect">
            <a:avLst/>
          </a:prstGeom>
        </p:spPr>
      </p:pic>
      <p:pic>
        <p:nvPicPr>
          <p:cNvPr id="6" name="Picture 5" descr="unnamed.jpg"/>
          <p:cNvPicPr>
            <a:picLocks noChangeAspect="1"/>
          </p:cNvPicPr>
          <p:nvPr/>
        </p:nvPicPr>
        <p:blipFill>
          <a:blip r:embed="rId5">
            <a:lum contrast="10000"/>
          </a:blip>
          <a:stretch>
            <a:fillRect/>
          </a:stretch>
        </p:blipFill>
        <p:spPr>
          <a:xfrm>
            <a:off x="3857620" y="928670"/>
            <a:ext cx="2143140" cy="1607355"/>
          </a:xfrm>
          <a:prstGeom prst="rect">
            <a:avLst/>
          </a:prstGeom>
        </p:spPr>
      </p:pic>
      <p:pic>
        <p:nvPicPr>
          <p:cNvPr id="9" name="Picture 8" descr="10171615_1.jpg"/>
          <p:cNvPicPr>
            <a:picLocks noChangeAspect="1"/>
          </p:cNvPicPr>
          <p:nvPr/>
        </p:nvPicPr>
        <p:blipFill>
          <a:blip r:embed="rId6" cstate="print"/>
          <a:srcRect l="18750" r="20833" b="5208"/>
          <a:stretch>
            <a:fillRect/>
          </a:stretch>
        </p:blipFill>
        <p:spPr>
          <a:xfrm>
            <a:off x="1500166" y="1857364"/>
            <a:ext cx="1548075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00x400_465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00438"/>
            <a:ext cx="3857652" cy="2900491"/>
          </a:xfrm>
          <a:prstGeom prst="rect">
            <a:avLst/>
          </a:prstGeom>
        </p:spPr>
      </p:pic>
      <p:pic>
        <p:nvPicPr>
          <p:cNvPr id="6" name="Picture 5" descr="turf-pave-turf-cell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500438"/>
            <a:ext cx="3832224" cy="2871107"/>
          </a:xfrm>
          <a:prstGeom prst="rect">
            <a:avLst/>
          </a:prstGeom>
        </p:spPr>
      </p:pic>
      <p:pic>
        <p:nvPicPr>
          <p:cNvPr id="7" name="Picture 6" descr="khd250614_img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1000108"/>
            <a:ext cx="3981456" cy="2362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48" y="1214422"/>
            <a:ext cx="136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TURF PAVE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00x400_46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071678"/>
            <a:ext cx="2895415" cy="4344209"/>
          </a:xfrm>
          <a:prstGeom prst="rect">
            <a:avLst/>
          </a:prstGeom>
        </p:spPr>
      </p:pic>
      <p:pic>
        <p:nvPicPr>
          <p:cNvPr id="6" name="Picture 5" descr="turf-pave-turf-cell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214422"/>
            <a:ext cx="2871107" cy="20602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48" y="1214422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POROUS CONCRETE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9" name="Picture 8" descr="figur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3714752"/>
            <a:ext cx="4785928" cy="2781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00x400_465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90" y="3500438"/>
            <a:ext cx="2900491" cy="2900491"/>
          </a:xfrm>
          <a:prstGeom prst="rect">
            <a:avLst/>
          </a:prstGeom>
        </p:spPr>
      </p:pic>
      <p:pic>
        <p:nvPicPr>
          <p:cNvPr id="6" name="Picture 5" descr="turf-pave-turf-cell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748" y="3500438"/>
            <a:ext cx="2871107" cy="2871107"/>
          </a:xfrm>
          <a:prstGeom prst="rect">
            <a:avLst/>
          </a:prstGeom>
        </p:spPr>
      </p:pic>
      <p:pic>
        <p:nvPicPr>
          <p:cNvPr id="7" name="Picture 6" descr="khd250614_img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935" y="1000108"/>
            <a:ext cx="3437058" cy="2362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48" y="1214422"/>
            <a:ext cx="1770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CONCRETE</a:t>
            </a:r>
          </a:p>
          <a:p>
            <a:r>
              <a:rPr lang="en-ID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GRASS-BLOCK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14546" y="5572140"/>
            <a:ext cx="46538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2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LET’S MAKE OUR WORLD</a:t>
            </a:r>
          </a:p>
          <a:p>
            <a:pPr algn="ctr"/>
            <a:r>
              <a:rPr lang="en-ID" sz="2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 BETTER PLACE TO LIVE IN</a:t>
            </a:r>
            <a:endParaRPr lang="en-US" sz="28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071546"/>
            <a:ext cx="7786742" cy="4386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835" y="1916832"/>
            <a:ext cx="6901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24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MENGAPA AIR BEGITU PETING BAGI KITA?</a:t>
            </a:r>
          </a:p>
          <a:p>
            <a:pPr algn="ctr"/>
            <a:r>
              <a:rPr lang="en-ID" sz="24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APA YANG BISA KITA LAKUKAN DENGAN AIR?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56992"/>
            <a:ext cx="2042325" cy="204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1255"/>
            <a:ext cx="2641957" cy="47600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07073"/>
            <a:ext cx="4392488" cy="470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1"/>
          <a:stretch/>
        </p:blipFill>
        <p:spPr>
          <a:xfrm>
            <a:off x="3347864" y="1124744"/>
            <a:ext cx="2785740" cy="2736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01008"/>
            <a:ext cx="2078360" cy="2078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5852" y="5733256"/>
            <a:ext cx="113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7 </a:t>
            </a:r>
            <a:r>
              <a:rPr lang="en-ID" b="1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hari</a:t>
            </a:r>
            <a:endParaRPr lang="en-ID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501007"/>
            <a:ext cx="1769094" cy="21353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72200" y="5733256"/>
            <a:ext cx="1553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 &gt; 21 </a:t>
            </a:r>
            <a:r>
              <a:rPr lang="en-ID" b="1" dirty="0" err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hari</a:t>
            </a:r>
            <a:endParaRPr lang="en-ID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2492896"/>
            <a:ext cx="6017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2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AWAL MULA PERMASALAHAN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Picture 4" descr="all-emoji-clipart-download.png"/>
          <p:cNvPicPr>
            <a:picLocks noChangeAspect="1"/>
          </p:cNvPicPr>
          <p:nvPr/>
        </p:nvPicPr>
        <p:blipFill>
          <a:blip r:embed="rId2" cstate="print"/>
          <a:srcRect l="10054" t="2083" r="11685" b="3125"/>
          <a:stretch>
            <a:fillRect/>
          </a:stretch>
        </p:blipFill>
        <p:spPr>
          <a:xfrm>
            <a:off x="3707904" y="3429000"/>
            <a:ext cx="1500198" cy="1422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1685-jumlah-penduduk-jakarta-mencapai-puncaknya-pada-20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348879"/>
            <a:ext cx="4464918" cy="2506115"/>
          </a:xfrm>
          <a:prstGeom prst="rect">
            <a:avLst/>
          </a:prstGeom>
        </p:spPr>
      </p:pic>
      <p:pic>
        <p:nvPicPr>
          <p:cNvPr id="3" name="Picture 2" descr="Indonesia-Traffic-Jam-December-6-2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2672" y="2316053"/>
            <a:ext cx="3857652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33" y="4108693"/>
            <a:ext cx="3485544" cy="2323696"/>
          </a:xfrm>
          <a:prstGeom prst="rect">
            <a:avLst/>
          </a:prstGeom>
        </p:spPr>
      </p:pic>
      <p:pic>
        <p:nvPicPr>
          <p:cNvPr id="4" name="Picture 3" descr="111685-jumlah-penduduk-jakarta-mencapai-puncaknya-pada-20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33" y="1652525"/>
            <a:ext cx="3503269" cy="2341533"/>
          </a:xfrm>
          <a:prstGeom prst="rect">
            <a:avLst/>
          </a:prstGeom>
        </p:spPr>
      </p:pic>
      <p:pic>
        <p:nvPicPr>
          <p:cNvPr id="3" name="Picture 2" descr="20181114_nlx_big_read_punggol-1.jpg"/>
          <p:cNvPicPr>
            <a:picLocks noChangeAspect="1"/>
          </p:cNvPicPr>
          <p:nvPr/>
        </p:nvPicPr>
        <p:blipFill>
          <a:blip r:embed="rId4"/>
          <a:srcRect r="9259"/>
          <a:stretch>
            <a:fillRect/>
          </a:stretch>
        </p:blipFill>
        <p:spPr>
          <a:xfrm>
            <a:off x="4714876" y="1637709"/>
            <a:ext cx="3169492" cy="2329745"/>
          </a:xfrm>
          <a:prstGeom prst="rect">
            <a:avLst/>
          </a:prstGeom>
        </p:spPr>
      </p:pic>
      <p:pic>
        <p:nvPicPr>
          <p:cNvPr id="6" name="Picture 5" descr="sustainability-09-01436-g004.png"/>
          <p:cNvPicPr>
            <a:picLocks noChangeAspect="1"/>
          </p:cNvPicPr>
          <p:nvPr/>
        </p:nvPicPr>
        <p:blipFill>
          <a:blip r:embed="rId5" cstate="print"/>
          <a:srcRect l="1862" t="2463" r="1335" b="3934"/>
          <a:stretch>
            <a:fillRect/>
          </a:stretch>
        </p:blipFill>
        <p:spPr>
          <a:xfrm>
            <a:off x="4714876" y="4118218"/>
            <a:ext cx="3169492" cy="2316167"/>
          </a:xfrm>
          <a:prstGeom prst="rect">
            <a:avLst/>
          </a:prstGeom>
        </p:spPr>
      </p:pic>
      <p:pic>
        <p:nvPicPr>
          <p:cNvPr id="7" name="Picture 6" descr="unnam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2783" y="3269809"/>
            <a:ext cx="1423037" cy="14484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5553" y="1025280"/>
            <a:ext cx="6926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b="1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SAAT KITA TIDAK BERBUAT BAIK KEPADA ALAM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1685-jumlah-penduduk-jakarta-mencapai-puncaknya-pada-2040.png"/>
          <p:cNvPicPr>
            <a:picLocks noChangeAspect="1"/>
          </p:cNvPicPr>
          <p:nvPr/>
        </p:nvPicPr>
        <p:blipFill>
          <a:blip r:embed="rId2"/>
          <a:srcRect b="11207"/>
          <a:stretch>
            <a:fillRect/>
          </a:stretch>
        </p:blipFill>
        <p:spPr>
          <a:xfrm>
            <a:off x="551305" y="2780928"/>
            <a:ext cx="4240621" cy="2334542"/>
          </a:xfrm>
          <a:prstGeom prst="rect">
            <a:avLst/>
          </a:prstGeom>
        </p:spPr>
      </p:pic>
      <p:pic>
        <p:nvPicPr>
          <p:cNvPr id="5" name="Picture 4" descr="Untitled-1.png"/>
          <p:cNvPicPr>
            <a:picLocks noChangeAspect="1"/>
          </p:cNvPicPr>
          <p:nvPr/>
        </p:nvPicPr>
        <p:blipFill>
          <a:blip r:embed="rId3" cstate="print"/>
          <a:srcRect l="47053" t="35417" r="30845" b="48958"/>
          <a:stretch>
            <a:fillRect/>
          </a:stretch>
        </p:blipFill>
        <p:spPr>
          <a:xfrm>
            <a:off x="7286644" y="5357826"/>
            <a:ext cx="1071570" cy="1071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399" y="5357826"/>
            <a:ext cx="5846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4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AKIBATNYA BANJIR, TANAH LONGSOR!</a:t>
            </a:r>
          </a:p>
          <a:p>
            <a:r>
              <a:rPr lang="en-ID" sz="24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LALU...SALAH SIAPA?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2"/>
          <a:stretch/>
        </p:blipFill>
        <p:spPr>
          <a:xfrm>
            <a:off x="5004048" y="2780928"/>
            <a:ext cx="3557579" cy="23540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1026602"/>
            <a:ext cx="71145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Telah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nampak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kerusakan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di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darat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di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laut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disebabkan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karena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perbuatan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tangan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manusia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supaya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Allâh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merasakan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kepada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mereka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sebahagian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dari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(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akibat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)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perbuatan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mereka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, agar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mereka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kembali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(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ke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jalan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yang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benar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r-Rûm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/30:41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]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en-US" dirty="0">
              <a:solidFill>
                <a:schemeClr val="bg1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313</TotalTime>
  <Words>213</Words>
  <Application>Microsoft Macintosh PowerPoint</Application>
  <PresentationFormat>On-screen Show (4:3)</PresentationFormat>
  <Paragraphs>50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AIR, SUMBER KEHIDUPAN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Deftones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USAHA MANDIRI MENGATASI BANJIR</dc:title>
  <dc:creator>Windows User</dc:creator>
  <cp:lastModifiedBy>Rani Chairunnisa</cp:lastModifiedBy>
  <cp:revision>48</cp:revision>
  <dcterms:created xsi:type="dcterms:W3CDTF">2020-02-11T05:19:13Z</dcterms:created>
  <dcterms:modified xsi:type="dcterms:W3CDTF">2020-02-13T16:17:02Z</dcterms:modified>
</cp:coreProperties>
</file>